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sldIdLst>
    <p:sldId id="330" r:id="rId3"/>
    <p:sldId id="259" r:id="rId4"/>
    <p:sldId id="266" r:id="rId5"/>
    <p:sldId id="317" r:id="rId6"/>
    <p:sldId id="287" r:id="rId7"/>
    <p:sldId id="363" r:id="rId8"/>
    <p:sldId id="364" r:id="rId9"/>
    <p:sldId id="362" r:id="rId10"/>
    <p:sldId id="365" r:id="rId11"/>
    <p:sldId id="331" r:id="rId12"/>
    <p:sldId id="332" r:id="rId13"/>
    <p:sldId id="298" r:id="rId14"/>
    <p:sldId id="274" r:id="rId15"/>
    <p:sldId id="334" r:id="rId16"/>
    <p:sldId id="352" r:id="rId17"/>
    <p:sldId id="354" r:id="rId18"/>
    <p:sldId id="373" r:id="rId19"/>
    <p:sldId id="335" r:id="rId20"/>
    <p:sldId id="336" r:id="rId21"/>
    <p:sldId id="368" r:id="rId22"/>
    <p:sldId id="369" r:id="rId23"/>
    <p:sldId id="370" r:id="rId24"/>
    <p:sldId id="371" r:id="rId25"/>
    <p:sldId id="372" r:id="rId26"/>
    <p:sldId id="367" r:id="rId27"/>
    <p:sldId id="355" r:id="rId28"/>
    <p:sldId id="356" r:id="rId29"/>
    <p:sldId id="348" r:id="rId30"/>
    <p:sldId id="279" r:id="rId31"/>
    <p:sldId id="349" r:id="rId32"/>
    <p:sldId id="357" r:id="rId33"/>
    <p:sldId id="358" r:id="rId34"/>
    <p:sldId id="359" r:id="rId35"/>
    <p:sldId id="360" r:id="rId36"/>
    <p:sldId id="361" r:id="rId37"/>
    <p:sldId id="350" r:id="rId38"/>
    <p:sldId id="351" r:id="rId39"/>
    <p:sldId id="288" r:id="rId40"/>
    <p:sldId id="378" r:id="rId41"/>
    <p:sldId id="366" r:id="rId42"/>
    <p:sldId id="374" r:id="rId43"/>
    <p:sldId id="295" r:id="rId44"/>
    <p:sldId id="340" r:id="rId45"/>
    <p:sldId id="375" r:id="rId46"/>
    <p:sldId id="376" r:id="rId47"/>
    <p:sldId id="377" r:id="rId48"/>
    <p:sldId id="342" r:id="rId49"/>
    <p:sldId id="290" r:id="rId50"/>
    <p:sldId id="344" r:id="rId51"/>
    <p:sldId id="285" r:id="rId52"/>
    <p:sldId id="301" r:id="rId53"/>
    <p:sldId id="277" r:id="rId54"/>
    <p:sldId id="299" r:id="rId55"/>
    <p:sldId id="300" r:id="rId56"/>
    <p:sldId id="346" r:id="rId57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header/footer" id="{D822C841-9FE4-4E84-A268-C264DFF69FE7}">
          <p14:sldIdLst>
            <p14:sldId id="363"/>
            <p14:sldId id="364"/>
            <p14:sldId id="362"/>
            <p14:sldId id="365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73"/>
          </p14:sldIdLst>
        </p14:section>
        <p14:section name="회원관리" id="{F687FEBE-F6BD-49F1-9326-FA2F6AF888C6}">
          <p14:sldIdLst>
            <p14:sldId id="335"/>
            <p14:sldId id="336"/>
            <p14:sldId id="368"/>
            <p14:sldId id="369"/>
            <p14:sldId id="370"/>
            <p14:sldId id="371"/>
            <p14:sldId id="372"/>
            <p14:sldId id="36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78"/>
            <p14:sldId id="366"/>
            <p14:sldId id="374"/>
            <p14:sldId id="295"/>
            <p14:sldId id="340"/>
            <p14:sldId id="375"/>
            <p14:sldId id="376"/>
            <p14:sldId id="377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CECE"/>
    <a:srgbClr val="1BBC9B"/>
    <a:srgbClr val="FCFCFE"/>
    <a:srgbClr val="F9F9F9"/>
    <a:srgbClr val="ECF0F5"/>
    <a:srgbClr val="ED7D31"/>
    <a:srgbClr val="635D4E"/>
    <a:srgbClr val="93918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481" autoAdjust="0"/>
  </p:normalViewPr>
  <p:slideViewPr>
    <p:cSldViewPr snapToGrid="0">
      <p:cViewPr varScale="1">
        <p:scale>
          <a:sx n="90" d="100"/>
          <a:sy n="90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아늑한 집 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마케팅</a:t>
                  </a:r>
                  <a:endParaRPr lang="en-US" altLang="ko-KR" dirty="0"/>
                </a:p>
                <a:p>
                  <a:r>
                    <a:rPr lang="en-US" altLang="ko-KR" dirty="0"/>
                    <a:t>   &amp;</a:t>
                  </a:r>
                </a:p>
                <a:p>
                  <a:r>
                    <a:rPr lang="ko-KR" altLang="en-US" dirty="0"/>
                    <a:t>디자인 </a:t>
                  </a:r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개발</a:t>
                  </a:r>
                  <a:endParaRPr lang="en-US" altLang="ko-KR" dirty="0"/>
                </a:p>
                <a:p>
                  <a:r>
                    <a:rPr lang="en-US" altLang="ko-KR" dirty="0"/>
                    <a:t>  &amp;       </a:t>
                  </a:r>
                </a:p>
                <a:p>
                  <a:r>
                    <a:rPr lang="ko-KR" altLang="en-US" dirty="0"/>
                    <a:t>기획 </a:t>
                  </a: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  영업</a:t>
                  </a:r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  기획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개발지원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/>
                    <a:t>작업현장</a:t>
                  </a:r>
                  <a:endParaRPr lang="en-US" altLang="ko-KR" dirty="0"/>
                </a:p>
                <a:p>
                  <a:r>
                    <a:rPr lang="en-US" altLang="ko-KR" dirty="0"/>
                    <a:t>    &amp;        </a:t>
                  </a:r>
                </a:p>
                <a:p>
                  <a:r>
                    <a:rPr lang="ko-KR" altLang="en-US" dirty="0"/>
                    <a:t>영업지원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oblab.kr/canvas-theme/HTML/social-icons.html" TargetMode="External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4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46.jpe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15.xml"/><Relationship Id="rId16" Type="http://schemas.openxmlformats.org/officeDocument/2006/relationships/image" Target="../media/image39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44.png"/><Relationship Id="rId10" Type="http://schemas.openxmlformats.org/officeDocument/2006/relationships/tags" Target="../tags/tag23.xml"/><Relationship Id="rId19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JPG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hyperlink" Target="http://apis.map.daum.net/" TargetMode="External"/><Relationship Id="rId9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32.png"/><Relationship Id="rId5" Type="http://schemas.openxmlformats.org/officeDocument/2006/relationships/image" Target="../media/image56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32.png"/><Relationship Id="rId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pis.map.daum.net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3.png"/><Relationship Id="rId3" Type="http://schemas.openxmlformats.org/officeDocument/2006/relationships/image" Target="../media/image61.png"/><Relationship Id="rId7" Type="http://schemas.openxmlformats.org/officeDocument/2006/relationships/image" Target="../media/image4.png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3.png"/><Relationship Id="rId18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4.png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32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7.png"/><Relationship Id="rId7" Type="http://schemas.openxmlformats.org/officeDocument/2006/relationships/image" Target="../media/image2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4.png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Relationship Id="rId9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.moblab.kr/canvas-theme/HTML/component-radios-switches.html" TargetMode="External"/><Relationship Id="rId5" Type="http://schemas.openxmlformats.org/officeDocument/2006/relationships/hyperlink" Target="https://github.com/alvarotrigo/fullPage.js#methods" TargetMode="External"/><Relationship Id="rId4" Type="http://schemas.openxmlformats.org/officeDocument/2006/relationships/hyperlink" Target="https://alvarotrigo.com/fullPage/examples/fixedHeaders.html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1.png"/><Relationship Id="rId3" Type="http://schemas.openxmlformats.org/officeDocument/2006/relationships/hyperlink" Target="https://github.com/alvarotrigo/fullPage.js#methods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80.png"/><Relationship Id="rId2" Type="http://schemas.openxmlformats.org/officeDocument/2006/relationships/hyperlink" Target="https://alvarotrigo.com/fullPage/examples/fixedHeaders.html" TargetMode="Externa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8.png"/><Relationship Id="rId5" Type="http://schemas.openxmlformats.org/officeDocument/2006/relationships/hyperlink" Target="https://blueimp.github.io/jQuery-File-Upload/index.html" TargetMode="External"/><Relationship Id="rId15" Type="http://schemas.openxmlformats.org/officeDocument/2006/relationships/image" Target="../media/image83.png"/><Relationship Id="rId10" Type="http://schemas.openxmlformats.org/officeDocument/2006/relationships/image" Target="../media/image77.png"/><Relationship Id="rId4" Type="http://schemas.openxmlformats.org/officeDocument/2006/relationships/hyperlink" Target="http://dev.moblab.kr/canvas-theme/HTML/component-radios-switches.html" TargetMode="External"/><Relationship Id="rId9" Type="http://schemas.openxmlformats.org/officeDocument/2006/relationships/image" Target="../media/image73.png"/><Relationship Id="rId1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2.JP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5.xml"/><Relationship Id="rId16" Type="http://schemas.openxmlformats.org/officeDocument/2006/relationships/image" Target="../media/image95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94.pn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97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96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99.png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48.png"/><Relationship Id="rId3" Type="http://schemas.openxmlformats.org/officeDocument/2006/relationships/tags" Target="../tags/tag4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32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49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44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image" Target="../media/image47.png"/><Relationship Id="rId28" Type="http://schemas.openxmlformats.org/officeDocument/2006/relationships/image" Target="../media/image39.jpe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image" Target="../media/image45.png"/><Relationship Id="rId27" Type="http://schemas.openxmlformats.org/officeDocument/2006/relationships/image" Target="../media/image100.png"/><Relationship Id="rId30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102.JP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101.JP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106.JP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0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106.JP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05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Cozyhouzz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기획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개발 문서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명은 </a:t>
            </a:r>
            <a:r>
              <a:rPr lang="en-US" altLang="ko-KR" b="1" dirty="0" err="1"/>
              <a:t>cozyhouzz</a:t>
            </a:r>
            <a:r>
              <a:rPr lang="en-US" altLang="ko-KR" b="1" dirty="0"/>
              <a:t>_[</a:t>
            </a:r>
            <a:r>
              <a:rPr lang="ko-KR" altLang="en-US" b="1" dirty="0" err="1"/>
              <a:t>버전명</a:t>
            </a:r>
            <a:r>
              <a:rPr lang="en-US" altLang="ko-KR" b="1" dirty="0"/>
              <a:t>]_[</a:t>
            </a:r>
            <a:r>
              <a:rPr lang="ko-KR" altLang="en-US" b="1" dirty="0"/>
              <a:t>최종수정일자</a:t>
            </a:r>
            <a:r>
              <a:rPr lang="en-US" altLang="ko-KR" b="1" dirty="0"/>
              <a:t>]</a:t>
            </a:r>
            <a:r>
              <a:rPr lang="ko-KR" altLang="en-US" b="1" dirty="0"/>
              <a:t>로</a:t>
            </a:r>
            <a:r>
              <a:rPr lang="en-US" altLang="ko-KR" b="1" dirty="0"/>
              <a:t> </a:t>
            </a:r>
            <a:r>
              <a:rPr lang="ko-KR" altLang="en-US" b="1" dirty="0"/>
              <a:t>작성한다</a:t>
            </a:r>
            <a:r>
              <a:rPr lang="en-US" altLang="ko-KR" b="1" dirty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문서 작성시 </a:t>
            </a:r>
            <a:r>
              <a:rPr lang="en-US" altLang="ko-KR" b="1" dirty="0"/>
              <a:t>App/Web </a:t>
            </a:r>
            <a:r>
              <a:rPr lang="ko-KR" altLang="en-US" b="1" dirty="0"/>
              <a:t>기획 표기</a:t>
            </a:r>
            <a:r>
              <a:rPr lang="en-US" altLang="ko-KR" b="1" dirty="0"/>
              <a:t>, </a:t>
            </a:r>
            <a:r>
              <a:rPr lang="ko-KR" altLang="en-US" b="1" dirty="0"/>
              <a:t>개발 우선순위를 명시 할 것 </a:t>
            </a:r>
            <a:r>
              <a:rPr lang="en-US" altLang="ko-KR" b="1" dirty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기본적으로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에 올릴 예정이나</a:t>
            </a:r>
            <a:r>
              <a:rPr lang="en-US" altLang="ko-KR" b="1" dirty="0"/>
              <a:t>, </a:t>
            </a:r>
            <a:r>
              <a:rPr lang="ko-KR" altLang="en-US" b="1" dirty="0"/>
              <a:t>수정이 필요할 경우에는 </a:t>
            </a:r>
            <a:r>
              <a:rPr lang="en-US" altLang="ko-KR" b="1" dirty="0" err="1"/>
              <a:t>github</a:t>
            </a:r>
            <a:r>
              <a:rPr lang="ko-KR" altLang="en-US" b="1" dirty="0"/>
              <a:t>에 있는 본 문서는 수장하면 </a:t>
            </a:r>
            <a:r>
              <a:rPr lang="ko-KR" altLang="en-US" b="1" dirty="0" err="1"/>
              <a:t>안된다</a:t>
            </a:r>
            <a:r>
              <a:rPr lang="en-US" altLang="ko-KR" b="1" dirty="0"/>
              <a:t>. </a:t>
            </a:r>
            <a:r>
              <a:rPr lang="ko-KR" altLang="en-US" b="1" dirty="0"/>
              <a:t>수정사항이 반영되어야 하는 경우에는 기획자</a:t>
            </a:r>
            <a:r>
              <a:rPr lang="en-US" altLang="ko-KR" b="1" dirty="0"/>
              <a:t>, </a:t>
            </a:r>
            <a:r>
              <a:rPr lang="ko-KR" altLang="en-US" b="1" dirty="0"/>
              <a:t>대표만 수정하자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잘못하면 내용이 날아갈 수 있음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2" y="796659"/>
            <a:ext cx="11191875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Mainpage</a:t>
            </a:r>
            <a:r>
              <a:rPr lang="en-US" altLang="ko-KR" b="1" dirty="0"/>
              <a:t>(1) –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2"/>
            <a:endCxn id="51" idx="0"/>
          </p:cNvCxnSpPr>
          <p:nvPr/>
        </p:nvCxnSpPr>
        <p:spPr>
          <a:xfrm>
            <a:off x="2406746" y="1561920"/>
            <a:ext cx="0" cy="137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99704" y="874780"/>
            <a:ext cx="1214084" cy="68714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19135" y="1699094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1:1 </a:t>
            </a:r>
            <a:r>
              <a:rPr lang="ko-KR" altLang="en-US" sz="1000" b="1" dirty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>
                <a:latin typeface="Arial" panose="020B0604020202020204" pitchFamily="34" charset="0"/>
              </a:rPr>
              <a:t>구현시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68957" y="102790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사진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79188" y="102487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지도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89419" y="102487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latin typeface="Arial" panose="020B0604020202020204" pitchFamily="34" charset="0"/>
              </a:rPr>
              <a:t>채팅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862" y="1040788"/>
            <a:ext cx="6680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sz="1200" b="1" dirty="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35" y="1001444"/>
            <a:ext cx="371475" cy="3238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688253" y="77763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Mainpage</a:t>
            </a:r>
            <a:r>
              <a:rPr lang="en-US" altLang="ko-KR" b="1" dirty="0"/>
              <a:t>(1) –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(ex&gt; </a:t>
            </a:r>
            <a:r>
              <a:rPr lang="ko-KR" altLang="en-US" sz="1000" b="1" dirty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>
                <a:latin typeface="Arial" panose="020B0604020202020204" pitchFamily="34" charset="0"/>
              </a:rPr>
              <a:t>인기있는</a:t>
            </a:r>
            <a:r>
              <a:rPr lang="ko-KR" altLang="en-US" sz="1000" b="1" dirty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>
                <a:latin typeface="Arial" panose="020B0604020202020204" pitchFamily="34" charset="0"/>
              </a:rPr>
              <a:t>같은거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Footer </a:t>
            </a:r>
            <a:r>
              <a:rPr lang="ko-KR" altLang="en-US" sz="1000" b="1" dirty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Cozyhouzz</a:t>
            </a:r>
            <a:r>
              <a:rPr lang="ko-KR" altLang="en-US" dirty="0"/>
              <a:t> 서비스활용 가이드 </a:t>
            </a:r>
            <a:r>
              <a:rPr lang="en-US" altLang="ko-KR" dirty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Cozyhouzz </a:t>
            </a:r>
            <a:r>
              <a:rPr lang="ko-KR" altLang="en-US" dirty="0"/>
              <a:t>사업자 맞춤 </a:t>
            </a:r>
            <a:r>
              <a:rPr lang="en-US" altLang="ko-KR" dirty="0"/>
              <a:t>1:1 </a:t>
            </a:r>
            <a:r>
              <a:rPr lang="ko-KR" altLang="en-US" dirty="0"/>
              <a:t>컨설팅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Header(</a:t>
            </a:r>
            <a:r>
              <a:rPr lang="ko-KR" altLang="en-US" sz="1000" b="1" dirty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로그인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>
                <a:latin typeface="Arial" panose="020B0604020202020204" pitchFamily="34" charset="0"/>
              </a:rPr>
              <a:t>)</a:t>
            </a:r>
            <a:r>
              <a:rPr lang="ko-KR" altLang="en-US" sz="1500" b="1" u="sng" dirty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관리자로 가입하는 방법은 따로 없음</a:t>
            </a:r>
            <a:r>
              <a:rPr lang="en-US" altLang="ko-KR" b="1" u="sng" dirty="0"/>
              <a:t>(DB</a:t>
            </a:r>
            <a:r>
              <a:rPr lang="ko-KR" altLang="en-US" b="1" u="sng" dirty="0"/>
              <a:t>에서 수정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관리자 계정의 경우 일반회원 </a:t>
            </a:r>
            <a:r>
              <a:rPr lang="en-US" altLang="ko-KR" b="1" u="sng" dirty="0"/>
              <a:t>+ </a:t>
            </a:r>
            <a:r>
              <a:rPr lang="ko-KR" altLang="en-US" b="1" u="sng" dirty="0"/>
              <a:t>사업자 회원의 권한을 모두 가지고 있음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>
                <a:latin typeface="Arial" panose="020B0604020202020204" pitchFamily="34" charset="0"/>
              </a:rPr>
              <a:t>나중에 로고박ㄱ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회원가입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/>
              <a:t>‘ADMIN’</a:t>
            </a:r>
            <a:r>
              <a:rPr lang="ko-KR" altLang="en-US" b="1" dirty="0"/>
              <a:t> : 관리자</a:t>
            </a:r>
          </a:p>
          <a:p>
            <a:r>
              <a:rPr lang="en-US" altLang="ko-KR" b="1" dirty="0"/>
              <a:t>‘PUBLIC’</a:t>
            </a:r>
            <a:r>
              <a:rPr lang="ko-KR" altLang="en-US" b="1" dirty="0"/>
              <a:t> : 일반 회원</a:t>
            </a:r>
          </a:p>
          <a:p>
            <a:r>
              <a:rPr lang="en-US" altLang="ko-KR" b="1" dirty="0"/>
              <a:t>‘BUSINESS’ : </a:t>
            </a:r>
            <a:r>
              <a:rPr lang="ko-KR" altLang="en-US" b="1" dirty="0"/>
              <a:t>사업자 회원</a:t>
            </a:r>
            <a:endParaRPr lang="en-US" altLang="ko-KR" b="1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Arial" panose="020B0604020202020204" pitchFamily="34" charset="0"/>
              </a:rPr>
              <a:t>라우터</a:t>
            </a:r>
            <a:r>
              <a:rPr lang="ko-KR" altLang="en-US" sz="1000" b="1" dirty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>
                <a:latin typeface="Arial" panose="020B0604020202020204" pitchFamily="34" charset="0"/>
              </a:rPr>
              <a:t>” </a:t>
            </a:r>
            <a:r>
              <a:rPr lang="ko-KR" altLang="en-US" sz="1000" b="1" dirty="0">
                <a:latin typeface="Arial" panose="020B0604020202020204" pitchFamily="34" charset="0"/>
              </a:rPr>
              <a:t>전송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>
                <a:latin typeface="Arial" panose="020B0604020202020204" pitchFamily="34" charset="0"/>
              </a:rPr>
              <a:t>가입연결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http://dev.moblab.kr/canvas-theme/HTML/widgets.html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삽입할 크기 </a:t>
            </a:r>
            <a:r>
              <a:rPr lang="en-US" altLang="ko-KR" sz="900" dirty="0"/>
              <a:t>px </a:t>
            </a:r>
            <a:r>
              <a:rPr lang="ko-KR" altLang="en-US" sz="900" dirty="0"/>
              <a:t>단위로 입력하세요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 </a:t>
            </a:r>
            <a:r>
              <a:rPr lang="en-US" altLang="ko-KR" b="1" dirty="0"/>
              <a:t>– VR Viewer[Mobile](1)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참고사항 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http://dev.moblab.kr/canvas-theme/HTML/component-editable.html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http://dev.moblab.kr/canvas-theme/HTML/social-icons.html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접속경로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현재 있는 폼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링크공유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>
                <a:latin typeface="Arial" panose="020B0604020202020204" pitchFamily="34" charset="0"/>
              </a:rPr>
              <a:t>. 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ko-KR" altLang="en-US" sz="1000" b="1" dirty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>
                <a:latin typeface="Arial" panose="020B0604020202020204" pitchFamily="34" charset="0"/>
              </a:rPr>
              <a:t>게시글에</a:t>
            </a:r>
            <a:r>
              <a:rPr lang="ko-KR" altLang="en-US" sz="1000" b="1" dirty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>
                <a:latin typeface="Arial" panose="020B0604020202020204" pitchFamily="34" charset="0"/>
              </a:rPr>
              <a:t>iframe</a:t>
            </a:r>
            <a:r>
              <a:rPr lang="ko-KR" altLang="en-US" sz="1000" b="1" dirty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>
                <a:latin typeface="Arial" panose="020B0604020202020204" pitchFamily="34" charset="0"/>
              </a:rPr>
              <a:t>Width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100%</a:t>
            </a:r>
            <a:r>
              <a:rPr lang="ko-KR" altLang="en-US" sz="1000" b="1" dirty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>
                <a:latin typeface="Arial" panose="020B0604020202020204" pitchFamily="34" charset="0"/>
              </a:rPr>
              <a:t>heigh</a:t>
            </a:r>
            <a:r>
              <a:rPr lang="ko-KR" altLang="en-US" sz="1000" b="1" dirty="0">
                <a:latin typeface="Arial" panose="020B0604020202020204" pitchFamily="34" charset="0"/>
              </a:rPr>
              <a:t>는 </a:t>
            </a:r>
            <a:r>
              <a:rPr lang="en-US" altLang="ko-KR" sz="1000" b="1" dirty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>
                <a:latin typeface="Arial" panose="020B0604020202020204" pitchFamily="34" charset="0"/>
              </a:rPr>
              <a:t> 생성</a:t>
            </a:r>
            <a:r>
              <a:rPr lang="en-US" altLang="ko-KR" sz="1000" b="1" dirty="0">
                <a:latin typeface="Arial" panose="020B0604020202020204" pitchFamily="34" charset="0"/>
              </a:rPr>
              <a:t>]</a:t>
            </a:r>
            <a:r>
              <a:rPr lang="ko-KR" altLang="en-US" sz="1000" b="1" dirty="0">
                <a:latin typeface="Arial" panose="020B0604020202020204" pitchFamily="34" charset="0"/>
              </a:rPr>
              <a:t>으로 제작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Copy</a:t>
            </a:r>
            <a:r>
              <a:rPr lang="ko-KR" altLang="en-US" sz="1000" b="1" dirty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>
                <a:latin typeface="Arial" panose="020B0604020202020204" pitchFamily="34" charset="0"/>
              </a:rPr>
              <a:t>클릭시</a:t>
            </a:r>
            <a:r>
              <a:rPr lang="ko-KR" altLang="en-US" sz="1000" b="1" dirty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>
                <a:latin typeface="Arial" panose="020B0604020202020204" pitchFamily="34" charset="0"/>
              </a:rPr>
              <a:t>url</a:t>
            </a:r>
            <a:r>
              <a:rPr lang="ko-KR" altLang="en-US" sz="1000" b="1" dirty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>
                <a:latin typeface="Arial" panose="020B0604020202020204" pitchFamily="34" charset="0"/>
              </a:rPr>
              <a:t>카카오톡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>
                <a:latin typeface="Arial" panose="020B0604020202020204" pitchFamily="34" charset="0"/>
              </a:rPr>
              <a:t>각 </a:t>
            </a:r>
            <a:r>
              <a:rPr lang="en-US" altLang="ko-KR" sz="1000" b="1" dirty="0">
                <a:latin typeface="Arial" panose="020B0604020202020204" pitchFamily="34" charset="0"/>
              </a:rPr>
              <a:t>SDK</a:t>
            </a:r>
            <a:r>
              <a:rPr lang="ko-KR" altLang="en-US" sz="1000" b="1" dirty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>
                <a:latin typeface="Arial" panose="020B0604020202020204" pitchFamily="34" charset="0"/>
              </a:rPr>
              <a:t>User </a:t>
            </a:r>
            <a:r>
              <a:rPr lang="ko-KR" altLang="en-US" sz="1000" b="1" dirty="0">
                <a:latin typeface="Arial" panose="020B0604020202020204" pitchFamily="34" charset="0"/>
              </a:rPr>
              <a:t>정보 보여주기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>
                <a:latin typeface="Arial" panose="020B0604020202020204" pitchFamily="34" charset="0"/>
              </a:rPr>
              <a:t>display_name</a:t>
            </a:r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>
                <a:latin typeface="Arial" panose="020B0604020202020204" pitchFamily="34" charset="0"/>
              </a:rPr>
              <a:t>닉네임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>
                <a:latin typeface="Arial" panose="020B0604020202020204" pitchFamily="34" charset="0"/>
              </a:rPr>
              <a:t>. </a:t>
            </a:r>
            <a:r>
              <a:rPr lang="ko-KR" altLang="en-US" sz="1000" b="1" dirty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51700" y="2044700"/>
            <a:ext cx="412336" cy="1765300"/>
          </a:xfrm>
          <a:prstGeom prst="rect">
            <a:avLst/>
          </a:prstGeom>
          <a:solidFill>
            <a:srgbClr val="FC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99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회원정보 </a:t>
            </a:r>
            <a:r>
              <a:rPr lang="ko-KR" altLang="en-US" b="1" u="sng" dirty="0" err="1"/>
              <a:t>수정시</a:t>
            </a:r>
            <a:r>
              <a:rPr lang="ko-KR" altLang="en-US" b="1" u="sng" dirty="0"/>
              <a:t> </a:t>
            </a:r>
            <a:r>
              <a:rPr lang="en-US" altLang="ko-KR" b="1" u="sng" dirty="0"/>
              <a:t>&lt;users&gt;</a:t>
            </a:r>
            <a:r>
              <a:rPr lang="ko-KR" altLang="en-US" b="1" u="sng" dirty="0"/>
              <a:t>와</a:t>
            </a:r>
            <a:r>
              <a:rPr lang="en-US" altLang="ko-KR" b="1" u="sng" dirty="0"/>
              <a:t>&lt;</a:t>
            </a:r>
            <a:r>
              <a:rPr lang="en-US" altLang="ko-KR" b="1" u="sng" dirty="0" err="1"/>
              <a:t>user_metas</a:t>
            </a:r>
            <a:r>
              <a:rPr lang="en-US" altLang="ko-KR" b="1" u="sng" dirty="0"/>
              <a:t>&gt;</a:t>
            </a:r>
          </a:p>
          <a:p>
            <a:r>
              <a:rPr lang="ko-KR" altLang="en-US" b="1" u="sng" dirty="0" err="1"/>
              <a:t>를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트랜젝션으로</a:t>
            </a:r>
            <a:r>
              <a:rPr lang="ko-KR" altLang="en-US" b="1" u="sng" dirty="0"/>
              <a:t> 묶어준다</a:t>
            </a:r>
            <a:r>
              <a:rPr lang="en-US" altLang="ko-KR" b="1" u="sng" dirty="0"/>
              <a:t>.</a:t>
            </a:r>
          </a:p>
          <a:p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프로필 사진의 경우 이미지 </a:t>
            </a:r>
            <a:r>
              <a:rPr lang="ko-KR" altLang="en-US" b="1" u="sng" dirty="0" err="1"/>
              <a:t>업로딩</a:t>
            </a:r>
            <a:r>
              <a:rPr lang="ko-KR" altLang="en-US" b="1" u="sng" dirty="0"/>
              <a:t> 제한을 둔다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향후 </a:t>
            </a:r>
            <a:r>
              <a:rPr lang="en-US" altLang="ko-KR" b="1" u="sng" dirty="0"/>
              <a:t>crop</a:t>
            </a:r>
            <a:r>
              <a:rPr lang="ko-KR" altLang="en-US" b="1" u="sng" dirty="0"/>
              <a:t>이나 자동으로 정사각형 </a:t>
            </a:r>
            <a:r>
              <a:rPr lang="en-US" altLang="ko-KR" b="1" u="sng" dirty="0"/>
              <a:t>&amp; </a:t>
            </a:r>
            <a:r>
              <a:rPr lang="ko-KR" altLang="en-US" b="1" u="sng" dirty="0" err="1"/>
              <a:t>리사이징</a:t>
            </a:r>
            <a:r>
              <a:rPr lang="ko-KR" altLang="en-US" b="1" u="sng" dirty="0"/>
              <a:t> 기능 추가</a:t>
            </a:r>
            <a:r>
              <a:rPr lang="en-US" altLang="ko-KR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닉네임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일반회원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회원관리 </a:t>
            </a:r>
            <a:r>
              <a:rPr lang="en-US" altLang="ko-KR" b="1" dirty="0"/>
              <a:t>– </a:t>
            </a:r>
            <a:r>
              <a:rPr lang="ko-KR" altLang="en-US" b="1" dirty="0"/>
              <a:t>회원 정보 수정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프로필사진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algn="ctr"/>
            <a:r>
              <a:rPr lang="en-US" altLang="ko-KR" b="1" dirty="0"/>
              <a:t>&lt;</a:t>
            </a:r>
            <a:r>
              <a:rPr lang="en-US" altLang="ko-KR" b="1" dirty="0" err="1"/>
              <a:t>meta_key</a:t>
            </a:r>
            <a:r>
              <a:rPr lang="en-US" altLang="ko-KR" b="1" dirty="0"/>
              <a:t> </a:t>
            </a:r>
            <a:r>
              <a:rPr lang="ko-KR" altLang="en-US" b="1" dirty="0"/>
              <a:t>값</a:t>
            </a:r>
            <a:r>
              <a:rPr lang="en-US" altLang="ko-KR" b="1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사업자등록번호 </a:t>
            </a:r>
            <a:r>
              <a:rPr lang="en-US" altLang="ko-KR" b="1" dirty="0"/>
              <a:t>: </a:t>
            </a:r>
            <a:r>
              <a:rPr lang="en-US" altLang="ko-KR" b="1" dirty="0" err="1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대표자명</a:t>
            </a:r>
            <a:r>
              <a:rPr lang="en-US" altLang="ko-KR" b="1" dirty="0"/>
              <a:t> : </a:t>
            </a:r>
            <a:r>
              <a:rPr lang="en-US" altLang="ko-KR" b="1" dirty="0" err="1"/>
              <a:t>owner_name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업체 주소 </a:t>
            </a:r>
            <a:r>
              <a:rPr lang="en-US" altLang="ko-KR" b="1" dirty="0"/>
              <a:t>: address {</a:t>
            </a:r>
          </a:p>
          <a:p>
            <a:r>
              <a:rPr lang="en-US" altLang="ko-KR" b="1" dirty="0"/>
              <a:t>       </a:t>
            </a:r>
            <a:r>
              <a:rPr lang="en-US" altLang="ko-KR" b="1" dirty="0" err="1"/>
              <a:t>post_code</a:t>
            </a:r>
            <a:r>
              <a:rPr lang="en-US" altLang="ko-KR" b="1" dirty="0"/>
              <a:t>: “54869”,</a:t>
            </a:r>
          </a:p>
          <a:p>
            <a:r>
              <a:rPr lang="en-US" altLang="ko-KR" b="1" dirty="0"/>
              <a:t>       addr1: “</a:t>
            </a:r>
            <a:r>
              <a:rPr lang="ko-KR" altLang="en-US" b="1" dirty="0"/>
              <a:t>전북 전주시 덕진구 백제대로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   addr2: “</a:t>
            </a:r>
            <a:r>
              <a:rPr lang="ko-KR" altLang="en-US" b="1" dirty="0"/>
              <a:t>전북대학교 창업동아리 </a:t>
            </a:r>
            <a:r>
              <a:rPr lang="ko-KR" altLang="en-US" b="1" dirty="0" err="1"/>
              <a:t>아늑한집</a:t>
            </a:r>
            <a:r>
              <a:rPr lang="en-US" altLang="ko-KR" b="1" dirty="0"/>
              <a:t>”,</a:t>
            </a:r>
          </a:p>
          <a:p>
            <a:r>
              <a:rPr lang="en-US" altLang="ko-KR" b="1" dirty="0"/>
              <a:t> 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소개글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err="1"/>
              <a:t>intro_comment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회원레벨 </a:t>
            </a:r>
            <a:r>
              <a:rPr lang="en-US" altLang="ko-KR" b="1" dirty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업종 </a:t>
            </a:r>
            <a:r>
              <a:rPr lang="en-US" altLang="ko-KR" b="1" dirty="0"/>
              <a:t>: </a:t>
            </a:r>
            <a:r>
              <a:rPr lang="ko-KR" altLang="en-US" b="1" dirty="0"/>
              <a:t>호텔</a:t>
            </a:r>
            <a:r>
              <a:rPr lang="en-US" altLang="ko-KR" b="1" dirty="0"/>
              <a:t>(HOTEL), </a:t>
            </a:r>
            <a:r>
              <a:rPr lang="ko-KR" altLang="en-US" b="1" dirty="0"/>
              <a:t>공인중개사</a:t>
            </a:r>
            <a:r>
              <a:rPr lang="en-US" altLang="ko-KR" b="1" dirty="0"/>
              <a:t>(ESTATE_AGENT), </a:t>
            </a:r>
            <a:r>
              <a:rPr lang="ko-KR" altLang="en-US" b="1" dirty="0"/>
              <a:t>건물주</a:t>
            </a:r>
            <a:r>
              <a:rPr lang="en-US" altLang="ko-KR" b="1" dirty="0"/>
              <a:t>(LANDLORD)</a:t>
            </a:r>
            <a:r>
              <a:rPr lang="ko-KR" altLang="en-US" b="1" dirty="0"/>
              <a:t>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회원정보 </a:t>
            </a:r>
            <a:r>
              <a:rPr lang="ko-KR" altLang="en-US" sz="1400" b="1" u="sng" dirty="0" err="1"/>
              <a:t>수정시</a:t>
            </a:r>
            <a:r>
              <a:rPr lang="ko-KR" altLang="en-US" sz="1400" b="1" u="sng" dirty="0"/>
              <a:t> </a:t>
            </a:r>
            <a:r>
              <a:rPr lang="en-US" altLang="ko-KR" sz="1400" b="1" u="sng" dirty="0"/>
              <a:t>&lt;users&gt;</a:t>
            </a:r>
            <a:r>
              <a:rPr lang="ko-KR" altLang="en-US" sz="1400" b="1" u="sng" dirty="0"/>
              <a:t>와</a:t>
            </a:r>
            <a:r>
              <a:rPr lang="en-US" altLang="ko-KR" sz="1400" b="1" u="sng" dirty="0"/>
              <a:t>&lt;</a:t>
            </a:r>
            <a:r>
              <a:rPr lang="en-US" altLang="ko-KR" sz="1400" b="1" u="sng" dirty="0" err="1"/>
              <a:t>user_metas</a:t>
            </a:r>
            <a:r>
              <a:rPr lang="en-US" altLang="ko-KR" sz="1400" b="1" u="sng" dirty="0"/>
              <a:t>&gt;</a:t>
            </a:r>
          </a:p>
          <a:p>
            <a:r>
              <a:rPr lang="ko-KR" altLang="en-US" sz="1400" b="1" u="sng" dirty="0" err="1"/>
              <a:t>를</a:t>
            </a:r>
            <a:r>
              <a:rPr lang="ko-KR" altLang="en-US" sz="1400" b="1" u="sng" dirty="0"/>
              <a:t> </a:t>
            </a:r>
            <a:r>
              <a:rPr lang="ko-KR" altLang="en-US" sz="1400" b="1" u="sng" dirty="0" err="1"/>
              <a:t>트랜젝션으로</a:t>
            </a:r>
            <a:r>
              <a:rPr lang="ko-KR" altLang="en-US" sz="1400" b="1" u="sng" dirty="0"/>
              <a:t> 묶어준다</a:t>
            </a:r>
            <a:r>
              <a:rPr lang="en-US" altLang="ko-KR" sz="1400" b="1" u="sng" dirty="0"/>
              <a:t>.</a:t>
            </a:r>
          </a:p>
          <a:p>
            <a:r>
              <a:rPr lang="en-US" altLang="ko-KR" sz="1400" b="1" u="sng" dirty="0"/>
              <a:t>- </a:t>
            </a:r>
            <a:r>
              <a:rPr lang="ko-KR" altLang="en-US" sz="1400" b="1" u="sng" dirty="0"/>
              <a:t>프로필 사진의 경우 이미지 </a:t>
            </a:r>
            <a:r>
              <a:rPr lang="ko-KR" altLang="en-US" sz="1400" b="1" u="sng" dirty="0" err="1"/>
              <a:t>업로딩</a:t>
            </a:r>
            <a:r>
              <a:rPr lang="ko-KR" altLang="en-US" sz="1400" b="1" u="sng" dirty="0"/>
              <a:t> 제한을 둔다</a:t>
            </a:r>
            <a:r>
              <a:rPr lang="en-US" altLang="ko-KR" sz="1400" b="1" u="sng" dirty="0"/>
              <a:t>(</a:t>
            </a:r>
            <a:r>
              <a:rPr lang="ko-KR" altLang="en-US" sz="1400" b="1" u="sng" dirty="0"/>
              <a:t>향후 </a:t>
            </a:r>
            <a:r>
              <a:rPr lang="en-US" altLang="ko-KR" sz="1400" b="1" u="sng" dirty="0"/>
              <a:t>crop</a:t>
            </a:r>
            <a:r>
              <a:rPr lang="ko-KR" altLang="en-US" sz="1400" b="1" u="sng" dirty="0"/>
              <a:t>이나 자동으로 정사각형 </a:t>
            </a:r>
            <a:r>
              <a:rPr lang="en-US" altLang="ko-KR" sz="1400" b="1" u="sng" dirty="0"/>
              <a:t>&amp; </a:t>
            </a:r>
            <a:r>
              <a:rPr lang="ko-KR" altLang="en-US" sz="1400" b="1" u="sng" dirty="0" err="1"/>
              <a:t>리사이징</a:t>
            </a:r>
            <a:r>
              <a:rPr lang="ko-KR" altLang="en-US" sz="1400" b="1" u="sng" dirty="0"/>
              <a:t> 기능 추가</a:t>
            </a:r>
            <a:r>
              <a:rPr lang="en-US" altLang="ko-KR" sz="1400" b="1" u="sng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회원 탈퇴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>
                <a:latin typeface="Arial" panose="020B0604020202020204" pitchFamily="34" charset="0"/>
              </a:rPr>
              <a:t> Select </a:t>
            </a:r>
            <a:r>
              <a:rPr lang="ko-KR" altLang="en-US" sz="1000" b="1" dirty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사업자회원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프로필사진 변경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ko-KR" altLang="en-US" sz="1000" b="1" dirty="0" err="1">
                <a:latin typeface="Arial" panose="020B0604020202020204" pitchFamily="34" charset="0"/>
              </a:rPr>
              <a:t>변경시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latin typeface="Arial" panose="020B0604020202020204" pitchFamily="34" charset="0"/>
              </a:rPr>
              <a:t>미리보기</a:t>
            </a:r>
            <a:r>
              <a:rPr lang="ko-KR" altLang="en-US" sz="1000" b="1" dirty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(</a:t>
            </a:r>
            <a:r>
              <a:rPr lang="en-US" altLang="ko-KR" sz="1000" b="1" dirty="0" err="1">
                <a:latin typeface="Arial" panose="020B0604020202020204" pitchFamily="34" charset="0"/>
              </a:rPr>
              <a:t>daum</a:t>
            </a:r>
            <a:r>
              <a:rPr lang="en-US" altLang="ko-KR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>
                <a:latin typeface="Arial" panose="020B0604020202020204" pitchFamily="34" charset="0"/>
              </a:rPr>
              <a:t>API </a:t>
            </a:r>
            <a:r>
              <a:rPr lang="ko-KR" altLang="en-US" sz="1000" b="1" dirty="0">
                <a:latin typeface="Arial" panose="020B0604020202020204" pitchFamily="34" charset="0"/>
              </a:rPr>
              <a:t>이용</a:t>
            </a:r>
            <a:r>
              <a:rPr lang="en-US" altLang="ko-KR" sz="1000" b="1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 </a:t>
            </a:r>
            <a:r>
              <a:rPr lang="en-US" altLang="ko-KR" dirty="0"/>
              <a:t>:  </a:t>
            </a:r>
            <a:r>
              <a:rPr lang="en-US" altLang="ko-KR" dirty="0">
                <a:hlinkClick r:id="rId2"/>
              </a:rPr>
              <a:t>http://www.cozyhouzz.co.kr/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개발 우선 순위 지정 </a:t>
            </a:r>
            <a:r>
              <a:rPr lang="en-US" altLang="ko-KR" b="1" dirty="0"/>
              <a:t>- (1), (2),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190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/>
                        <a:t>-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상세 기능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로그인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로그아웃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 err="1"/>
                        <a:t>이메일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비밀번호 찾기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회원가입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 탈퇴</a:t>
                      </a:r>
                      <a:r>
                        <a:rPr lang="en-US" altLang="ko-KR" sz="1400" baseline="0" dirty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이미지 업로드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이미지 편집</a:t>
                      </a:r>
                      <a:r>
                        <a:rPr lang="en-US" altLang="ko-KR" sz="1400" baseline="0" dirty="0"/>
                        <a:t>(3, </a:t>
                      </a:r>
                      <a:r>
                        <a:rPr lang="ko-KR" altLang="en-US" sz="1400" baseline="0" dirty="0"/>
                        <a:t>밝기조절</a:t>
                      </a:r>
                      <a:r>
                        <a:rPr lang="en-US" altLang="ko-KR" sz="1400" baseline="0" dirty="0"/>
                        <a:t>, HDR), </a:t>
                      </a:r>
                      <a:r>
                        <a:rPr lang="ko-KR" altLang="en-US" sz="1400" baseline="0" dirty="0"/>
                        <a:t>주소 검색</a:t>
                      </a:r>
                      <a:r>
                        <a:rPr lang="en-US" altLang="ko-KR" sz="1400" baseline="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공유하기</a:t>
                      </a:r>
                      <a:r>
                        <a:rPr lang="en-US" altLang="ko-KR" sz="1400" baseline="0" dirty="0"/>
                        <a:t>(2)(</a:t>
                      </a:r>
                      <a:r>
                        <a:rPr lang="ko-KR" altLang="en-US" sz="1400" baseline="0" dirty="0" err="1"/>
                        <a:t>카카오톡</a:t>
                      </a:r>
                      <a:r>
                        <a:rPr lang="en-US" altLang="ko-KR" sz="1400" baseline="0" dirty="0"/>
                        <a:t>, Facebook, </a:t>
                      </a:r>
                      <a:r>
                        <a:rPr lang="ko-KR" altLang="en-US" sz="1400" baseline="0" dirty="0" err="1"/>
                        <a:t>인스타그램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라인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밴드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 err="1"/>
                        <a:t>네이버</a:t>
                      </a:r>
                      <a:r>
                        <a:rPr lang="en-US" altLang="ko-KR" sz="14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회원정보 수정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회원정보</a:t>
                      </a:r>
                      <a:r>
                        <a:rPr lang="ko-KR" altLang="en-US" sz="1400" dirty="0"/>
                        <a:t> 상세보기</a:t>
                      </a:r>
                      <a:r>
                        <a:rPr lang="en-US" altLang="ko-KR" sz="1400" dirty="0"/>
                        <a:t>(1)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사업주 회원 정보 목록 조회</a:t>
                      </a:r>
                      <a:r>
                        <a:rPr lang="en-US" altLang="ko-KR" sz="1400" baseline="0" dirty="0"/>
                        <a:t>(1), 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내정보관리</a:t>
                      </a:r>
                      <a:r>
                        <a:rPr lang="en-US" altLang="ko-KR" sz="1400" dirty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문의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게시물 </a:t>
                      </a:r>
                      <a:r>
                        <a:rPr lang="ko-KR" altLang="en-US" sz="1400" dirty="0" err="1"/>
                        <a:t>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찜한</a:t>
                      </a:r>
                      <a:r>
                        <a:rPr lang="ko-KR" altLang="en-US" sz="1400" dirty="0"/>
                        <a:t> 게시물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찜 게시물 삭제하기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해당 회원 좋아요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답변 보기</a:t>
                      </a:r>
                      <a:r>
                        <a:rPr lang="en-US" altLang="ko-KR" sz="1400" dirty="0"/>
                        <a:t>, 1:1 </a:t>
                      </a:r>
                      <a:r>
                        <a:rPr lang="ko-KR" altLang="en-US" sz="1400" dirty="0"/>
                        <a:t>상담하기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본 게시물 조회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최근 본 게시물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게시물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/>
                        <a:t>게시물 목록 조회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상세보기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등록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게시물 수정</a:t>
                      </a:r>
                      <a:endParaRPr lang="en-US" altLang="ko-KR" sz="1400" baseline="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- </a:t>
                      </a:r>
                      <a:r>
                        <a:rPr lang="ko-KR" altLang="en-US" sz="1400" baseline="0" dirty="0"/>
                        <a:t>게시물 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</a:t>
                      </a:r>
                      <a:r>
                        <a:rPr lang="ko-KR" altLang="en-US" sz="1400" baseline="0" dirty="0" err="1"/>
                        <a:t>비공감</a:t>
                      </a:r>
                      <a:r>
                        <a:rPr lang="en-US" altLang="ko-KR" sz="1400" baseline="0" dirty="0"/>
                        <a:t>(2), </a:t>
                      </a:r>
                      <a:r>
                        <a:rPr lang="ko-KR" altLang="en-US" sz="1400" baseline="0" dirty="0"/>
                        <a:t>게시물 재등록</a:t>
                      </a:r>
                      <a:r>
                        <a:rPr lang="en-US" altLang="ko-KR" sz="1400" baseline="0" dirty="0"/>
                        <a:t>(2)  </a:t>
                      </a:r>
                      <a:r>
                        <a:rPr lang="ko-KR" altLang="en-US" sz="1400" dirty="0" err="1"/>
                        <a:t>댓글보기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댓글입력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댓글</a:t>
                      </a:r>
                      <a:r>
                        <a:rPr lang="ko-KR" altLang="en-US" sz="1400" dirty="0"/>
                        <a:t> 삭제</a:t>
                      </a:r>
                      <a:r>
                        <a:rPr lang="en-US" altLang="ko-KR" sz="1400" dirty="0"/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방 정보 등록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목록 조회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방 정보 상세보기</a:t>
                      </a:r>
                      <a:r>
                        <a:rPr lang="en-US" altLang="ko-KR" sz="1400" dirty="0"/>
                        <a:t>(1), </a:t>
                      </a:r>
                      <a:r>
                        <a:rPr lang="ko-KR" altLang="en-US" sz="1400" dirty="0"/>
                        <a:t>방 정보 수정</a:t>
                      </a:r>
                      <a:r>
                        <a:rPr lang="en-US" altLang="ko-KR" sz="1400" dirty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방 정보 </a:t>
                      </a:r>
                      <a:r>
                        <a:rPr lang="ko-KR" altLang="en-US" sz="1400" dirty="0" err="1"/>
                        <a:t>조건별</a:t>
                      </a:r>
                      <a:r>
                        <a:rPr lang="ko-KR" altLang="en-US" sz="1400" dirty="0"/>
                        <a:t> 검색</a:t>
                      </a:r>
                      <a:r>
                        <a:rPr lang="en-US" altLang="ko-KR" sz="1400" dirty="0"/>
                        <a:t>(2), </a:t>
                      </a:r>
                      <a:r>
                        <a:rPr lang="ko-KR" altLang="en-US" sz="1400" dirty="0" err="1"/>
                        <a:t>전화걸기</a:t>
                      </a:r>
                      <a:r>
                        <a:rPr lang="en-US" altLang="ko-KR" sz="1400" dirty="0"/>
                        <a:t>(1),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문자보내기</a:t>
                      </a:r>
                      <a:r>
                        <a:rPr lang="en-US" altLang="ko-KR" sz="1400" baseline="0" dirty="0"/>
                        <a:t>(1), 1:1 </a:t>
                      </a:r>
                      <a:r>
                        <a:rPr lang="ko-KR" altLang="en-US" sz="1400" baseline="0" dirty="0"/>
                        <a:t>상담하기</a:t>
                      </a:r>
                      <a:r>
                        <a:rPr lang="en-US" altLang="ko-KR" sz="1400" baseline="0" dirty="0"/>
                        <a:t>(1), </a:t>
                      </a:r>
                      <a:r>
                        <a:rPr lang="ko-KR" altLang="en-US" sz="1400" baseline="0" dirty="0"/>
                        <a:t>방 정보 공유하기</a:t>
                      </a:r>
                      <a:r>
                        <a:rPr lang="en-US" altLang="ko-KR" sz="1400" baseline="0" dirty="0"/>
                        <a:t>(2)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컨설팅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컨설팅 정보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상세보기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 컨설팅 정보 검색</a:t>
                      </a:r>
                      <a:endParaRPr lang="en-US" altLang="ko-KR" sz="14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관리자 </a:t>
                      </a:r>
                      <a:r>
                        <a:rPr lang="en-US" altLang="ko-KR" sz="1400" dirty="0"/>
                        <a:t>: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전체 컨설팅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컨설팅 정보 검색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컨설팅 정보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업체 정보 관리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업체 정보 목록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업체 정보 상세 보기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정보 상세보기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이용 설명서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서비스 소개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상품 소개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Q&amp;A, </a:t>
                      </a:r>
                      <a:r>
                        <a:rPr lang="ko-KR" altLang="en-US" sz="1400" dirty="0" err="1"/>
                        <a:t>정보취급방침등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stCxn id="30" idx="3"/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21759" cy="2094550"/>
            <a:chOff x="610224" y="955280"/>
            <a:chExt cx="4432100" cy="151643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910" y="1176951"/>
              <a:ext cx="1333414" cy="1294765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5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99" y="2733342"/>
            <a:ext cx="4371729" cy="102327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91" y="3213963"/>
            <a:ext cx="4348137" cy="3843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419" y="3576142"/>
            <a:ext cx="4372809" cy="372639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42090" y="4175834"/>
            <a:ext cx="6176453" cy="272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4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97065" y="583445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71" name="타원 70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0" name="타원 79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9" name="타원 88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92" name="직선 화살표 연결선 91"/>
          <p:cNvCxnSpPr>
            <a:stCxn id="117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97" name="타원 96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05" name="타원 10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4" name="타원 113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3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13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271146" y="41979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0" y="2717797"/>
            <a:ext cx="4364520" cy="808244"/>
          </a:xfrm>
          <a:prstGeom prst="rect">
            <a:avLst/>
          </a:prstGeom>
        </p:spPr>
      </p:pic>
      <p:cxnSp>
        <p:nvCxnSpPr>
          <p:cNvPr id="57" name="직선 화살표 연결선 56"/>
          <p:cNvCxnSpPr>
            <a:stCxn id="59" idx="2"/>
          </p:cNvCxnSpPr>
          <p:nvPr/>
        </p:nvCxnSpPr>
        <p:spPr>
          <a:xfrm>
            <a:off x="4708649" y="3061303"/>
            <a:ext cx="295017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627070" y="2739916"/>
            <a:ext cx="163158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4968956" y="3126413"/>
            <a:ext cx="13099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원문 링크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새창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66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30057" y="57946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18499" y="1216223"/>
            <a:ext cx="6200045" cy="183360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978927" y="1258101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25" name="직선 화살표 연결선 124"/>
          <p:cNvCxnSpPr>
            <a:endCxn id="124" idx="1"/>
          </p:cNvCxnSpPr>
          <p:nvPr/>
        </p:nvCxnSpPr>
        <p:spPr>
          <a:xfrm flipV="1">
            <a:off x="6731982" y="1396601"/>
            <a:ext cx="246945" cy="75904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10223" y="955280"/>
            <a:ext cx="6108321" cy="1413016"/>
            <a:chOff x="610224" y="955280"/>
            <a:chExt cx="4422371" cy="1023011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24" y="955280"/>
              <a:ext cx="4422371" cy="19062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225" y="1250854"/>
              <a:ext cx="3566122" cy="50035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1021783" y="1485849"/>
              <a:ext cx="18211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user.meta_value.comment</a:t>
              </a:r>
              <a:endParaRPr lang="ko-KR" altLang="en-US" sz="1000" dirty="0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37882" y="1270297"/>
              <a:ext cx="847059" cy="28349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err="1"/>
                <a:t>Member_type</a:t>
              </a:r>
              <a:endParaRPr lang="ko-KR" altLang="en-US" sz="800" b="1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837039" y="1724779"/>
              <a:ext cx="435615" cy="19931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30</a:t>
              </a:r>
              <a:endParaRPr lang="ko-KR" altLang="en-US" sz="800" b="1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 rotWithShape="1">
            <a:blip r:embed="rId4"/>
            <a:srcRect r="45924" b="14153"/>
            <a:stretch/>
          </p:blipFill>
          <p:spPr>
            <a:xfrm>
              <a:off x="1654844" y="1735845"/>
              <a:ext cx="264935" cy="179894"/>
            </a:xfrm>
            <a:prstGeom prst="rect">
              <a:avLst/>
            </a:prstGeom>
          </p:spPr>
        </p:pic>
        <p:sp>
          <p:nvSpPr>
            <p:cNvPr id="140" name="TextBox 139"/>
            <p:cNvSpPr txBox="1"/>
            <p:nvPr/>
          </p:nvSpPr>
          <p:spPr>
            <a:xfrm>
              <a:off x="2375003" y="1747090"/>
              <a:ext cx="321620" cy="178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레벨</a:t>
              </a:r>
            </a:p>
          </p:txBody>
        </p:sp>
        <p:sp>
          <p:nvSpPr>
            <p:cNvPr id="141" name="타원 140"/>
            <p:cNvSpPr/>
            <p:nvPr/>
          </p:nvSpPr>
          <p:spPr>
            <a:xfrm>
              <a:off x="2642379" y="1724914"/>
              <a:ext cx="435615" cy="19918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7</a:t>
              </a:r>
              <a:endParaRPr lang="ko-KR" altLang="en-US" sz="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963993" y="1732070"/>
              <a:ext cx="6590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6 posts</a:t>
              </a:r>
              <a:endParaRPr lang="ko-KR" altLang="en-US" sz="1000" b="1" dirty="0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7" y="2464503"/>
            <a:ext cx="4321871" cy="2754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185804" y="1216222"/>
            <a:ext cx="4850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Follower(</a:t>
            </a:r>
            <a:r>
              <a:rPr lang="ko-KR" altLang="en-US" sz="1400" b="1" dirty="0"/>
              <a:t>나를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following(</a:t>
            </a:r>
            <a:r>
              <a:rPr lang="ko-KR" altLang="en-US" sz="1400" b="1" dirty="0"/>
              <a:t>내가 </a:t>
            </a:r>
            <a:r>
              <a:rPr lang="ko-KR" altLang="en-US" sz="1400" b="1" dirty="0" err="1"/>
              <a:t>팔로워한</a:t>
            </a:r>
            <a:r>
              <a:rPr lang="ko-KR" altLang="en-US" sz="1400" b="1" dirty="0"/>
              <a:t> 사람</a:t>
            </a:r>
            <a:r>
              <a:rPr lang="en-US" altLang="ko-KR" sz="1400" b="1" dirty="0"/>
              <a:t>), posts(</a:t>
            </a:r>
            <a:r>
              <a:rPr lang="ko-KR" altLang="en-US" sz="1400" b="1" dirty="0"/>
              <a:t>내 </a:t>
            </a:r>
            <a:r>
              <a:rPr lang="ko-KR" altLang="en-US" sz="1400" b="1" dirty="0" err="1"/>
              <a:t>작성글</a:t>
            </a:r>
            <a:r>
              <a:rPr lang="en-US" altLang="ko-KR" sz="1400" b="1" dirty="0"/>
              <a:t>), replies(</a:t>
            </a:r>
            <a:r>
              <a:rPr lang="ko-KR" altLang="en-US" sz="1400" b="1" dirty="0"/>
              <a:t>게시물별 </a:t>
            </a:r>
            <a:r>
              <a:rPr lang="ko-KR" altLang="en-US" sz="1400" b="1" dirty="0" err="1"/>
              <a:t>댓글</a:t>
            </a:r>
            <a:r>
              <a:rPr lang="en-US" altLang="ko-KR" sz="1400" b="1" dirty="0"/>
              <a:t>), </a:t>
            </a:r>
            <a:r>
              <a:rPr lang="en-US" altLang="ko-KR" sz="1400" b="1" dirty="0" err="1"/>
              <a:t>likeposts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좋아요를</a:t>
            </a:r>
            <a:r>
              <a:rPr lang="ko-KR" altLang="en-US" sz="1400" b="1" dirty="0"/>
              <a:t> 누른 글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사진을 올리면 </a:t>
            </a:r>
            <a:r>
              <a:rPr lang="ko-KR" altLang="en-US" sz="1400" b="1" dirty="0" err="1"/>
              <a:t>인스타나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페이스북에</a:t>
            </a:r>
            <a:r>
              <a:rPr lang="ko-KR" altLang="en-US" sz="1400" b="1" dirty="0"/>
              <a:t> 동시에 올라갈 수 있도록 하는 것도 </a:t>
            </a:r>
            <a:r>
              <a:rPr lang="ko-KR" altLang="en-US" sz="1400" b="1" dirty="0" err="1"/>
              <a:t>좋을듯</a:t>
            </a:r>
            <a:r>
              <a:rPr lang="en-US" altLang="ko-KR" sz="1400" b="1" dirty="0"/>
              <a:t>!</a:t>
            </a:r>
          </a:p>
        </p:txBody>
      </p:sp>
      <p:cxnSp>
        <p:nvCxnSpPr>
          <p:cNvPr id="147" name="직선 화살표 연결선 146"/>
          <p:cNvCxnSpPr>
            <a:stCxn id="149" idx="2"/>
          </p:cNvCxnSpPr>
          <p:nvPr/>
        </p:nvCxnSpPr>
        <p:spPr>
          <a:xfrm>
            <a:off x="2501400" y="2325934"/>
            <a:ext cx="633243" cy="962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047792" y="2309898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나를 좋아한 사람 수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081595" y="2004547"/>
            <a:ext cx="839610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18499" y="2481030"/>
            <a:ext cx="60305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Follower</a:t>
            </a:r>
            <a:endParaRPr lang="ko-KR" altLang="en-US" sz="800" dirty="0"/>
          </a:p>
        </p:txBody>
      </p:sp>
      <p:sp>
        <p:nvSpPr>
          <p:cNvPr id="150" name="직사각형 149"/>
          <p:cNvSpPr/>
          <p:nvPr/>
        </p:nvSpPr>
        <p:spPr>
          <a:xfrm>
            <a:off x="1060562" y="2477434"/>
            <a:ext cx="662361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Following</a:t>
            </a:r>
            <a:endParaRPr lang="ko-KR" altLang="en-US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1679828" y="2485889"/>
            <a:ext cx="449162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posts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2094378" y="2487851"/>
            <a:ext cx="50687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800" b="1" dirty="0"/>
              <a:t>replies</a:t>
            </a:r>
            <a:endParaRPr lang="ko-KR" altLang="en-US" sz="800" dirty="0"/>
          </a:p>
        </p:txBody>
      </p:sp>
      <p:sp>
        <p:nvSpPr>
          <p:cNvPr id="66" name="직사각형 65"/>
          <p:cNvSpPr/>
          <p:nvPr/>
        </p:nvSpPr>
        <p:spPr>
          <a:xfrm>
            <a:off x="2500445" y="2485889"/>
            <a:ext cx="620683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800" b="1" dirty="0" err="1"/>
              <a:t>likeposts</a:t>
            </a:r>
            <a:endParaRPr lang="ko-KR" altLang="en-US" sz="800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7647" y="3122946"/>
            <a:ext cx="1935066" cy="960042"/>
          </a:xfrm>
          <a:prstGeom prst="rect">
            <a:avLst/>
          </a:prstGeom>
        </p:spPr>
      </p:pic>
      <p:sp>
        <p:nvSpPr>
          <p:cNvPr id="121" name="모서리가 둥근 직사각형 120"/>
          <p:cNvSpPr/>
          <p:nvPr/>
        </p:nvSpPr>
        <p:spPr>
          <a:xfrm>
            <a:off x="551900" y="3459784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2" name="타원 121"/>
          <p:cNvSpPr/>
          <p:nvPr/>
        </p:nvSpPr>
        <p:spPr>
          <a:xfrm>
            <a:off x="2078365" y="37140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8207" y="3775265"/>
            <a:ext cx="337817" cy="22938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90618" y="3124471"/>
            <a:ext cx="1935066" cy="960042"/>
          </a:xfrm>
          <a:prstGeom prst="rect">
            <a:avLst/>
          </a:prstGeom>
        </p:spPr>
      </p:pic>
      <p:sp>
        <p:nvSpPr>
          <p:cNvPr id="128" name="모서리가 둥근 직사각형 127"/>
          <p:cNvSpPr/>
          <p:nvPr/>
        </p:nvSpPr>
        <p:spPr>
          <a:xfrm>
            <a:off x="2704871" y="3461309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31335" y="3715588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91178" y="3776790"/>
            <a:ext cx="337817" cy="22938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6300" y="3109624"/>
            <a:ext cx="1935066" cy="960042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4770553" y="344646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33" name="타원 132"/>
          <p:cNvSpPr/>
          <p:nvPr/>
        </p:nvSpPr>
        <p:spPr>
          <a:xfrm>
            <a:off x="6297017" y="370074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6859" y="3761942"/>
            <a:ext cx="337817" cy="229382"/>
          </a:xfrm>
          <a:prstGeom prst="rect">
            <a:avLst/>
          </a:prstGeom>
        </p:spPr>
      </p:pic>
      <p:sp>
        <p:nvSpPr>
          <p:cNvPr id="135" name="직사각형 134"/>
          <p:cNvSpPr/>
          <p:nvPr/>
        </p:nvSpPr>
        <p:spPr>
          <a:xfrm>
            <a:off x="7267480" y="382804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portfolio-3.html</a:t>
            </a:r>
            <a:endParaRPr lang="ko-KR" altLang="en-US" sz="1200" dirty="0"/>
          </a:p>
        </p:txBody>
      </p:sp>
      <p:cxnSp>
        <p:nvCxnSpPr>
          <p:cNvPr id="136" name="직선 화살표 연결선 135"/>
          <p:cNvCxnSpPr>
            <a:stCxn id="161" idx="3"/>
          </p:cNvCxnSpPr>
          <p:nvPr/>
        </p:nvCxnSpPr>
        <p:spPr>
          <a:xfrm flipV="1">
            <a:off x="6847439" y="3991325"/>
            <a:ext cx="491948" cy="3919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532618" y="4439869"/>
            <a:ext cx="1935066" cy="960042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>
          <a:xfrm>
            <a:off x="546871" y="4776707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46" name="타원 145"/>
          <p:cNvSpPr/>
          <p:nvPr/>
        </p:nvSpPr>
        <p:spPr>
          <a:xfrm>
            <a:off x="2073336" y="5030985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833178" y="5092187"/>
            <a:ext cx="337817" cy="229382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685589" y="4441394"/>
            <a:ext cx="1935066" cy="960042"/>
          </a:xfrm>
          <a:prstGeom prst="rect">
            <a:avLst/>
          </a:prstGeom>
        </p:spPr>
      </p:pic>
      <p:sp>
        <p:nvSpPr>
          <p:cNvPr id="154" name="모서리가 둥근 직사각형 153"/>
          <p:cNvSpPr/>
          <p:nvPr/>
        </p:nvSpPr>
        <p:spPr>
          <a:xfrm>
            <a:off x="2699842" y="4778232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타원 154"/>
          <p:cNvSpPr/>
          <p:nvPr/>
        </p:nvSpPr>
        <p:spPr>
          <a:xfrm>
            <a:off x="4226306" y="5032510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986149" y="5093712"/>
            <a:ext cx="337817" cy="22938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751271" y="4426547"/>
            <a:ext cx="1935066" cy="960042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4765524" y="4763385"/>
            <a:ext cx="1915784" cy="277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9" name="타원 158"/>
          <p:cNvSpPr/>
          <p:nvPr/>
        </p:nvSpPr>
        <p:spPr>
          <a:xfrm>
            <a:off x="6291988" y="5017663"/>
            <a:ext cx="555450" cy="36147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6051830" y="5078865"/>
            <a:ext cx="337817" cy="229382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518499" y="3062586"/>
            <a:ext cx="6328940" cy="26413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18" y="4074981"/>
            <a:ext cx="1967827" cy="2697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849" y="4113478"/>
            <a:ext cx="1967827" cy="269783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890" y="4061255"/>
            <a:ext cx="1967827" cy="26978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91" y="5395631"/>
            <a:ext cx="1967827" cy="269783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2" y="5434128"/>
            <a:ext cx="1967827" cy="269783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63" y="5381905"/>
            <a:ext cx="1967827" cy="269783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4885829" y="1237155"/>
            <a:ext cx="1822024" cy="861084"/>
            <a:chOff x="5047729" y="3458811"/>
            <a:chExt cx="2019300" cy="954316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729" y="3458811"/>
              <a:ext cx="2019300" cy="3429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2016" y="3794002"/>
              <a:ext cx="19907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46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 유저 정보 상세보기</a:t>
            </a:r>
            <a:r>
              <a:rPr lang="en-US" altLang="ko-KR" b="1" dirty="0"/>
              <a:t> 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428286" y="3482887"/>
            <a:ext cx="2167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portfolio-3-title-overlay.html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628371" y="1257703"/>
            <a:ext cx="4055449" cy="895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940204" y="1763669"/>
            <a:ext cx="976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profile.html</a:t>
            </a:r>
            <a:endParaRPr lang="ko-KR" altLang="en-US" sz="1200" dirty="0"/>
          </a:p>
        </p:txBody>
      </p:sp>
      <p:cxnSp>
        <p:nvCxnSpPr>
          <p:cNvPr id="104" name="직선 화살표 연결선 103"/>
          <p:cNvCxnSpPr>
            <a:endCxn id="107" idx="1"/>
          </p:cNvCxnSpPr>
          <p:nvPr/>
        </p:nvCxnSpPr>
        <p:spPr>
          <a:xfrm>
            <a:off x="4702624" y="1900798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r="16950"/>
          <a:stretch/>
        </p:blipFill>
        <p:spPr>
          <a:xfrm>
            <a:off x="895456" y="1223008"/>
            <a:ext cx="3693797" cy="73095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89087" y="1543095"/>
            <a:ext cx="182115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user.meta_value.comment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>
          <a:xfrm>
            <a:off x="2255923" y="176838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067578" y="1816387"/>
            <a:ext cx="264935" cy="17989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96867" y="179681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54" name="타원 53"/>
          <p:cNvSpPr/>
          <p:nvPr/>
        </p:nvSpPr>
        <p:spPr>
          <a:xfrm>
            <a:off x="3061263" y="176852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82877" y="1775680"/>
            <a:ext cx="6590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6 posts</a:t>
            </a:r>
            <a:endParaRPr lang="ko-KR" altLang="en-US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9" y="1257807"/>
            <a:ext cx="816138" cy="775331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39072" y="1262541"/>
            <a:ext cx="672587" cy="69565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/>
          <p:cNvCxnSpPr>
            <a:stCxn id="2" idx="0"/>
            <a:endCxn id="62" idx="2"/>
          </p:cNvCxnSpPr>
          <p:nvPr/>
        </p:nvCxnSpPr>
        <p:spPr>
          <a:xfrm flipV="1">
            <a:off x="974808" y="1091992"/>
            <a:ext cx="1152600" cy="16581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1382877" y="814993"/>
            <a:ext cx="148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Max-width : 120px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13" y="2177797"/>
            <a:ext cx="4431482" cy="332265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609378" y="552010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117942" y="280596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09378" y="2213367"/>
            <a:ext cx="4423217" cy="32870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9" name="직선 화살표 연결선 68"/>
          <p:cNvCxnSpPr>
            <a:stCxn id="67" idx="3"/>
          </p:cNvCxnSpPr>
          <p:nvPr/>
        </p:nvCxnSpPr>
        <p:spPr>
          <a:xfrm flipV="1">
            <a:off x="5032595" y="3595697"/>
            <a:ext cx="419546" cy="26121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185804" y="1216222"/>
            <a:ext cx="485042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Profile.html</a:t>
            </a:r>
            <a:r>
              <a:rPr lang="ko-KR" altLang="en-US" sz="1400" b="1" dirty="0"/>
              <a:t>을 베이스로 해서 </a:t>
            </a:r>
            <a:r>
              <a:rPr lang="en-US" altLang="ko-KR" sz="1400" b="1" dirty="0"/>
              <a:t>portfolio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아래부분만</a:t>
            </a:r>
            <a:r>
              <a:rPr lang="ko-KR" altLang="en-US" sz="1400" b="1" dirty="0"/>
              <a:t> 복사한다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프로필사진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profile_image_path</a:t>
            </a:r>
            <a:r>
              <a:rPr lang="en-US" altLang="ko-KR" sz="1400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Profile 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tag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style.max</a:t>
            </a:r>
            <a:r>
              <a:rPr lang="en-US" altLang="ko-KR" sz="1400" b="1" dirty="0"/>
              <a:t>-width = 120px</a:t>
            </a:r>
          </a:p>
        </p:txBody>
      </p:sp>
      <p:sp>
        <p:nvSpPr>
          <p:cNvPr id="74" name="타원 73"/>
          <p:cNvSpPr/>
          <p:nvPr/>
        </p:nvSpPr>
        <p:spPr>
          <a:xfrm>
            <a:off x="3061150" y="1283029"/>
            <a:ext cx="847059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/>
              <a:t>Member_type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>
            <a:stCxn id="78" idx="2"/>
          </p:cNvCxnSpPr>
          <p:nvPr/>
        </p:nvCxnSpPr>
        <p:spPr>
          <a:xfrm>
            <a:off x="2386745" y="2066559"/>
            <a:ext cx="2724235" cy="868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088254" y="2039297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구독이 추가됨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071252" y="1745172"/>
            <a:ext cx="630986" cy="32138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49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구독정보 상세보기</a:t>
            </a:r>
            <a:r>
              <a:rPr lang="en-US" altLang="ko-KR" b="1" dirty="0"/>
              <a:t> (2) - </a:t>
            </a:r>
            <a:r>
              <a:rPr lang="ko-KR" altLang="en-US" b="1" dirty="0"/>
              <a:t>추가진행작업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4" y="1327249"/>
            <a:ext cx="1494795" cy="106858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722744" y="441448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8473" y="2704362"/>
            <a:ext cx="1517586" cy="752918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419651" y="2968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57" name="타원 56"/>
          <p:cNvSpPr/>
          <p:nvPr/>
        </p:nvSpPr>
        <p:spPr>
          <a:xfrm>
            <a:off x="1616789" y="316794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8444" y="3215946"/>
            <a:ext cx="264935" cy="1798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6952" y="2705558"/>
            <a:ext cx="1517586" cy="752918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108130" y="296972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61" name="타원 60"/>
          <p:cNvSpPr/>
          <p:nvPr/>
        </p:nvSpPr>
        <p:spPr>
          <a:xfrm>
            <a:off x="3305268" y="316914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6923" y="3217142"/>
            <a:ext cx="264935" cy="17989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6974" y="2693914"/>
            <a:ext cx="1517586" cy="752918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3728152" y="295808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65" name="타원 64"/>
          <p:cNvSpPr/>
          <p:nvPr/>
        </p:nvSpPr>
        <p:spPr>
          <a:xfrm>
            <a:off x="4925290" y="315750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6945" y="3205498"/>
            <a:ext cx="264935" cy="179894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5686381" y="3257340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780251" y="1279800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5092084" y="178576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2856093" y="2028544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71" name="직선 화살표 연결선 70"/>
          <p:cNvCxnSpPr>
            <a:endCxn id="69" idx="1"/>
          </p:cNvCxnSpPr>
          <p:nvPr/>
        </p:nvCxnSpPr>
        <p:spPr>
          <a:xfrm>
            <a:off x="4854504" y="1922895"/>
            <a:ext cx="237580" cy="13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2999500" y="2118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2811155" y="2166141"/>
            <a:ext cx="264935" cy="17989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68430" y="1387406"/>
            <a:ext cx="8271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sinho0689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2816592" y="178245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95571" y="2129046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77" name="타원 76"/>
          <p:cNvSpPr/>
          <p:nvPr/>
        </p:nvSpPr>
        <p:spPr>
          <a:xfrm>
            <a:off x="3959967" y="2100753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4" y="955280"/>
            <a:ext cx="4422371" cy="190620"/>
          </a:xfrm>
          <a:prstGeom prst="rect">
            <a:avLst/>
          </a:prstGeom>
        </p:spPr>
      </p:pic>
      <p:cxnSp>
        <p:nvCxnSpPr>
          <p:cNvPr id="79" name="직선 화살표 연결선 78"/>
          <p:cNvCxnSpPr>
            <a:stCxn id="92" idx="3"/>
          </p:cNvCxnSpPr>
          <p:nvPr/>
        </p:nvCxnSpPr>
        <p:spPr>
          <a:xfrm flipV="1">
            <a:off x="5356961" y="3385392"/>
            <a:ext cx="385813" cy="10408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04529" y="3528005"/>
            <a:ext cx="1517586" cy="752918"/>
          </a:xfrm>
          <a:prstGeom prst="rect">
            <a:avLst/>
          </a:prstGeom>
        </p:spPr>
      </p:pic>
      <p:sp>
        <p:nvSpPr>
          <p:cNvPr id="81" name="모서리가 둥근 직사각형 80"/>
          <p:cNvSpPr/>
          <p:nvPr/>
        </p:nvSpPr>
        <p:spPr>
          <a:xfrm>
            <a:off x="415707" y="3792172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2" name="타원 81"/>
          <p:cNvSpPr/>
          <p:nvPr/>
        </p:nvSpPr>
        <p:spPr>
          <a:xfrm>
            <a:off x="1612845" y="3991591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1424500" y="4039589"/>
            <a:ext cx="264935" cy="17989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093008" y="3529201"/>
            <a:ext cx="1517586" cy="752918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2104186" y="3793368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86" name="타원 85"/>
          <p:cNvSpPr/>
          <p:nvPr/>
        </p:nvSpPr>
        <p:spPr>
          <a:xfrm>
            <a:off x="3301324" y="3992787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3112979" y="4040785"/>
            <a:ext cx="264935" cy="17989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713030" y="3517557"/>
            <a:ext cx="1517586" cy="752918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3724208" y="37817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90" name="타원 89"/>
          <p:cNvSpPr/>
          <p:nvPr/>
        </p:nvSpPr>
        <p:spPr>
          <a:xfrm>
            <a:off x="4921346" y="39811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rcRect r="45924" b="14153"/>
          <a:stretch/>
        </p:blipFill>
        <p:spPr>
          <a:xfrm>
            <a:off x="4733001" y="4029141"/>
            <a:ext cx="264935" cy="179894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393456" y="2657024"/>
            <a:ext cx="4963505" cy="166489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/>
          <p:cNvSpPr/>
          <p:nvPr/>
        </p:nvSpPr>
        <p:spPr>
          <a:xfrm>
            <a:off x="1147490" y="1446636"/>
            <a:ext cx="1288978" cy="823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Profile_image_path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회원정보 상세보기</a:t>
            </a:r>
            <a:r>
              <a:rPr lang="en-US" altLang="ko-KR" b="1" dirty="0"/>
              <a:t>[</a:t>
            </a:r>
            <a:r>
              <a:rPr lang="ko-KR" altLang="en-US" b="1" dirty="0" err="1"/>
              <a:t>찜한글보기</a:t>
            </a:r>
            <a:r>
              <a:rPr lang="en-US" altLang="ko-KR" b="1" dirty="0"/>
              <a:t>] (2) - </a:t>
            </a:r>
            <a:r>
              <a:rPr lang="ko-KR" altLang="en-US" b="1" dirty="0"/>
              <a:t>추가진행작업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찜한글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다른 회원정보 상세보기</a:t>
            </a:r>
            <a:r>
              <a:rPr lang="en-US" altLang="ko-KR" b="1" dirty="0"/>
              <a:t>(1)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파일 </a:t>
            </a:r>
            <a:r>
              <a:rPr lang="en-US" altLang="ko-KR" dirty="0"/>
              <a:t>: contact-2.html, Contact-5.html, </a:t>
            </a:r>
          </a:p>
          <a:p>
            <a:r>
              <a:rPr lang="en-US" altLang="ko-KR" dirty="0"/>
              <a:t>About-me.html, about.html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최근 </a:t>
            </a:r>
            <a:r>
              <a:rPr lang="ko-KR" altLang="en-US" sz="1600" dirty="0" err="1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연락 관련 리소스 연결하기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전화</a:t>
            </a:r>
            <a:r>
              <a:rPr lang="en-US" altLang="ko-KR" sz="1050" dirty="0"/>
              <a:t>, </a:t>
            </a:r>
            <a:r>
              <a:rPr lang="ko-KR" altLang="en-US" sz="1050" dirty="0"/>
              <a:t>문자</a:t>
            </a:r>
            <a:r>
              <a:rPr lang="en-US" altLang="ko-KR" sz="1050" dirty="0"/>
              <a:t>, 1:1, </a:t>
            </a:r>
            <a:r>
              <a:rPr lang="ko-KR" altLang="en-US" sz="1050" dirty="0" err="1"/>
              <a:t>이메일</a:t>
            </a:r>
            <a:r>
              <a:rPr lang="en-US" altLang="ko-KR" sz="1050" dirty="0"/>
              <a:t>, SNS</a:t>
            </a:r>
            <a:r>
              <a:rPr lang="ko-KR" altLang="en-US" sz="1050" dirty="0"/>
              <a:t>등</a:t>
            </a:r>
            <a:endParaRPr lang="en-US" altLang="ko-KR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소개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초기화면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  <a:r>
              <a:rPr lang="en-US" altLang="ko-KR" sz="800" dirty="0"/>
              <a:t>(</a:t>
            </a:r>
            <a:r>
              <a:rPr lang="ko-KR" altLang="en-US" sz="800" dirty="0" err="1"/>
              <a:t>소개글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44373" y="284836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56028" y="2896364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70673" y="487981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82328" y="4927812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36252" y="491343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7907" y="4961437"/>
            <a:ext cx="272986" cy="179894"/>
          </a:xfrm>
          <a:prstGeom prst="rect">
            <a:avLst/>
          </a:prstGeom>
        </p:spPr>
      </p:pic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42" name="모서리가 둥근 직사각형 141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sp>
        <p:nvSpPr>
          <p:cNvPr id="154" name="타원 153"/>
          <p:cNvSpPr/>
          <p:nvPr/>
        </p:nvSpPr>
        <p:spPr>
          <a:xfrm>
            <a:off x="3927698" y="285273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39353" y="2900732"/>
            <a:ext cx="272986" cy="1798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503200" y="3377968"/>
            <a:ext cx="1719360" cy="558127"/>
            <a:chOff x="2503200" y="3377968"/>
            <a:chExt cx="1719360" cy="558127"/>
          </a:xfrm>
        </p:grpSpPr>
        <p:sp>
          <p:nvSpPr>
            <p:cNvPr id="52" name="직사각형 51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58" name="그룹 157"/>
          <p:cNvGrpSpPr/>
          <p:nvPr/>
        </p:nvGrpSpPr>
        <p:grpSpPr>
          <a:xfrm>
            <a:off x="497364" y="3365429"/>
            <a:ext cx="1719360" cy="558127"/>
            <a:chOff x="2503200" y="3377968"/>
            <a:chExt cx="1719360" cy="558127"/>
          </a:xfrm>
        </p:grpSpPr>
        <p:sp>
          <p:nvSpPr>
            <p:cNvPr id="159" name="직사각형 158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66" name="그룹 165"/>
          <p:cNvGrpSpPr/>
          <p:nvPr/>
        </p:nvGrpSpPr>
        <p:grpSpPr>
          <a:xfrm>
            <a:off x="505029" y="5418482"/>
            <a:ext cx="1719360" cy="558127"/>
            <a:chOff x="2503200" y="3377968"/>
            <a:chExt cx="1719360" cy="558127"/>
          </a:xfrm>
        </p:grpSpPr>
        <p:sp>
          <p:nvSpPr>
            <p:cNvPr id="167" name="직사각형 166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grpSp>
        <p:nvGrpSpPr>
          <p:cNvPr id="174" name="그룹 173"/>
          <p:cNvGrpSpPr/>
          <p:nvPr/>
        </p:nvGrpSpPr>
        <p:grpSpPr>
          <a:xfrm>
            <a:off x="2500086" y="5401505"/>
            <a:ext cx="1719360" cy="558127"/>
            <a:chOff x="2503200" y="3377968"/>
            <a:chExt cx="1719360" cy="558127"/>
          </a:xfrm>
        </p:grpSpPr>
        <p:sp>
          <p:nvSpPr>
            <p:cNvPr id="175" name="직사각형 174"/>
            <p:cNvSpPr/>
            <p:nvPr/>
          </p:nvSpPr>
          <p:spPr>
            <a:xfrm>
              <a:off x="2503200" y="3377968"/>
              <a:ext cx="1548121" cy="2126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532760" y="3848910"/>
              <a:ext cx="331130" cy="87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2511681" y="3625229"/>
              <a:ext cx="1710879" cy="162860"/>
              <a:chOff x="2511681" y="3625229"/>
              <a:chExt cx="1710879" cy="162860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11681" y="3635644"/>
                <a:ext cx="442267" cy="1524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 err="1"/>
                  <a:t>방종류</a:t>
                </a:r>
                <a:endParaRPr lang="ko-KR" altLang="en-US" sz="500" dirty="0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3384036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보증금</a:t>
                </a: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3804501" y="3625229"/>
                <a:ext cx="418059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dirty="0"/>
                  <a:t>20</a:t>
                </a:r>
                <a:r>
                  <a:rPr lang="ko-KR" altLang="en-US" sz="500" dirty="0"/>
                  <a:t>만원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2957843" y="3625229"/>
                <a:ext cx="481241" cy="1579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dirty="0"/>
                  <a:t>거래종류</a:t>
                </a:r>
              </a:p>
            </p:txBody>
          </p:sp>
        </p:grpSp>
      </p:grpSp>
      <p:sp>
        <p:nvSpPr>
          <p:cNvPr id="182" name="직사각형 181"/>
          <p:cNvSpPr/>
          <p:nvPr/>
        </p:nvSpPr>
        <p:spPr>
          <a:xfrm>
            <a:off x="1756029" y="2830127"/>
            <a:ext cx="643168" cy="31048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3" name="직선 화살표 연결선 182"/>
          <p:cNvCxnSpPr>
            <a:stCxn id="182" idx="2"/>
          </p:cNvCxnSpPr>
          <p:nvPr/>
        </p:nvCxnSpPr>
        <p:spPr>
          <a:xfrm>
            <a:off x="2077613" y="3140610"/>
            <a:ext cx="420490" cy="82192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690216" y="3942602"/>
            <a:ext cx="1615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누르면 </a:t>
            </a:r>
            <a:r>
              <a:rPr lang="ko-KR" altLang="en-US" sz="1050" dirty="0" err="1"/>
              <a:t>좋아요에</a:t>
            </a:r>
            <a:r>
              <a:rPr lang="ko-KR" altLang="en-US" sz="1050" dirty="0"/>
              <a:t> 추가됨</a:t>
            </a:r>
          </a:p>
        </p:txBody>
      </p: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Firebase</a:t>
            </a:r>
          </a:p>
          <a:p>
            <a:pPr algn="ctr"/>
            <a:r>
              <a:rPr lang="en-US" altLang="ko-KR" b="1" dirty="0"/>
              <a:t>Canvas-theme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en-US" altLang="ko-KR" b="1" dirty="0" err="1"/>
              <a:t>Github</a:t>
            </a:r>
            <a:r>
              <a:rPr lang="en-US" altLang="ko-KR" b="1" dirty="0"/>
              <a:t> repo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"/>
              </a:rPr>
              <a:t>http://github.com/kincjf/cozyhouzz-web/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* Firebase Console : </a:t>
            </a:r>
            <a:r>
              <a:rPr lang="en-US" altLang="ko-KR" b="1" u="sng" dirty="0">
                <a:hlinkClick r:id="rId3"/>
              </a:rPr>
              <a:t>https://console.firebase.google.com/project/cozyhouzz-531c2/overview</a:t>
            </a:r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서버주소 </a:t>
            </a:r>
            <a:r>
              <a:rPr lang="en-US" altLang="ko-KR" b="1" u="sng" dirty="0"/>
              <a:t>: api.cozyhouzz.co.kr, cozyhouzz.co.kr, image.cozyhouzz.co.kr</a:t>
            </a:r>
          </a:p>
          <a:p>
            <a:endParaRPr lang="en-US" altLang="ko-KR" b="1" u="sng" dirty="0"/>
          </a:p>
          <a:p>
            <a:r>
              <a:rPr lang="en-US" altLang="ko-KR" b="1" dirty="0"/>
              <a:t>* </a:t>
            </a:r>
            <a:r>
              <a:rPr lang="ko-KR" altLang="en-US" b="1" u="sng" dirty="0"/>
              <a:t>기본 </a:t>
            </a:r>
            <a:r>
              <a:rPr lang="en-US" altLang="ko-KR" b="1" u="sng" dirty="0"/>
              <a:t>Theme : Canvas-theme(http://dev.moblab.kr/canvas-theme/)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기본적인 테마</a:t>
            </a:r>
            <a:r>
              <a:rPr lang="en-US" altLang="ko-KR" b="1" u="sng" dirty="0"/>
              <a:t>, UI</a:t>
            </a:r>
            <a:r>
              <a:rPr lang="ko-KR" altLang="en-US" b="1" u="sng" dirty="0"/>
              <a:t>는 </a:t>
            </a:r>
            <a:r>
              <a:rPr lang="en-US" altLang="ko-KR" b="1" u="sng" dirty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http://github.com/kincjf/cozyhouzz-web/</a:t>
            </a:r>
            <a:r>
              <a:rPr lang="en-US" altLang="ko-KR" b="1" dirty="0"/>
              <a:t>)</a:t>
            </a:r>
            <a:r>
              <a:rPr lang="ko-KR" altLang="en-US" b="1" u="sng" dirty="0"/>
              <a:t>를 이용</a:t>
            </a:r>
            <a:endParaRPr lang="en-US" altLang="ko-KR" b="1" u="sng" dirty="0"/>
          </a:p>
          <a:p>
            <a:endParaRPr lang="en-US" altLang="ko-KR" b="1" u="sng" dirty="0"/>
          </a:p>
          <a:p>
            <a:endParaRPr lang="en-US" altLang="ko-KR" b="1" u="sng" dirty="0"/>
          </a:p>
          <a:p>
            <a:r>
              <a:rPr lang="en-US" altLang="ko-KR" b="1" u="sng" dirty="0"/>
              <a:t>* </a:t>
            </a:r>
            <a:r>
              <a:rPr lang="ko-KR" altLang="en-US" b="1" u="sng" dirty="0"/>
              <a:t>자세한 </a:t>
            </a:r>
            <a:r>
              <a:rPr lang="en-US" altLang="ko-KR" b="1" u="sng" dirty="0"/>
              <a:t>DB </a:t>
            </a:r>
            <a:r>
              <a:rPr lang="ko-KR" altLang="en-US" b="1" u="sng" dirty="0"/>
              <a:t>구조는 </a:t>
            </a:r>
            <a:r>
              <a:rPr lang="en-US" altLang="ko-KR" b="1" u="sng" dirty="0"/>
              <a:t>.</a:t>
            </a:r>
            <a:r>
              <a:rPr lang="en-US" altLang="ko-KR" b="1" u="sng" dirty="0" err="1"/>
              <a:t>mwb</a:t>
            </a:r>
            <a:r>
              <a:rPr lang="en-US" altLang="ko-KR" b="1" u="sng" dirty="0"/>
              <a:t>(</a:t>
            </a:r>
            <a:r>
              <a:rPr lang="en-US" altLang="ko-KR" b="1" u="sng" dirty="0" err="1"/>
              <a:t>mysqlworkbench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파일 참조 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 err="1"/>
              <a:t>테스팅</a:t>
            </a:r>
            <a:r>
              <a:rPr lang="ko-KR" altLang="en-US" b="1" u="sng" dirty="0"/>
              <a:t> 확인 사항은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 시트 </a:t>
            </a:r>
            <a:r>
              <a:rPr lang="en-US" altLang="ko-KR" b="1" u="sng" dirty="0"/>
              <a:t>– “</a:t>
            </a:r>
            <a:r>
              <a:rPr lang="ko-KR" altLang="en-US" b="1" u="sng" dirty="0" err="1"/>
              <a:t>테스팅항목</a:t>
            </a:r>
            <a:r>
              <a:rPr lang="en-US" altLang="ko-KR" b="1" u="sng" dirty="0"/>
              <a:t>“ </a:t>
            </a:r>
            <a:r>
              <a:rPr lang="ko-KR" altLang="en-US" b="1" u="sng" dirty="0"/>
              <a:t>참조</a:t>
            </a:r>
            <a:endParaRPr lang="en-US" altLang="ko-KR" b="1" u="sng" dirty="0"/>
          </a:p>
          <a:p>
            <a:r>
              <a:rPr lang="en-US" altLang="ko-KR" b="1" u="sng" dirty="0"/>
              <a:t>- </a:t>
            </a:r>
            <a:r>
              <a:rPr lang="ko-KR" altLang="en-US" b="1" u="sng" dirty="0"/>
              <a:t>각종 정보 내용은 공유 </a:t>
            </a:r>
            <a:r>
              <a:rPr lang="ko-KR" altLang="en-US" b="1" u="sng" dirty="0" err="1"/>
              <a:t>구글</a:t>
            </a:r>
            <a:r>
              <a:rPr lang="ko-KR" altLang="en-US" b="1" u="sng" dirty="0"/>
              <a:t> 스프레드시트의 </a:t>
            </a:r>
            <a:r>
              <a:rPr lang="en-US" altLang="ko-KR" b="1" u="sng" dirty="0"/>
              <a:t>“References”</a:t>
            </a:r>
            <a:r>
              <a:rPr lang="ko-KR" altLang="en-US" b="1" u="sng" dirty="0"/>
              <a:t>에서 찾을 수 있음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검색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20742" y="355838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32397" y="360638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53251" y="357495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906" y="3622957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1942" y="559287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3597" y="5640869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69563" y="558600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81218" y="5634003"/>
            <a:ext cx="272986" cy="1798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Tap.html</a:t>
            </a:r>
          </a:p>
          <a:p>
            <a:r>
              <a:rPr lang="en-US" altLang="ko-KR" dirty="0"/>
              <a:t>Bolg.html </a:t>
            </a: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420" y="619913"/>
            <a:ext cx="9315450" cy="666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t="9239" r="14300"/>
          <a:stretch/>
        </p:blipFill>
        <p:spPr>
          <a:xfrm>
            <a:off x="390915" y="1245161"/>
            <a:ext cx="2424381" cy="36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2017738" y="351407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9393" y="3562074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0711" y="357696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42366" y="362496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2010019" y="558337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1674" y="5631368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52623" y="5627158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64278" y="5675156"/>
            <a:ext cx="272986" cy="179894"/>
          </a:xfrm>
          <a:prstGeom prst="rect">
            <a:avLst/>
          </a:prstGeom>
        </p:spPr>
      </p:pic>
      <p:cxnSp>
        <p:nvCxnSpPr>
          <p:cNvPr id="92" name="직선 화살표 연결선 91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&gt;</a:t>
            </a:r>
          </a:p>
          <a:p>
            <a:endParaRPr lang="en-US" altLang="ko-KR" sz="1000" b="1" dirty="0">
              <a:hlinkClick r:id="rId4"/>
            </a:endParaRPr>
          </a:p>
          <a:p>
            <a:r>
              <a:rPr lang="ko-KR" altLang="en-US" sz="1000" b="1" dirty="0">
                <a:hlinkClick r:id="rId4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19" name="타원 118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6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78197"/>
          <a:stretch/>
        </p:blipFill>
        <p:spPr>
          <a:xfrm>
            <a:off x="4125649" y="1631149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60" y="2527587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  <a:endCxn id="27" idx="1"/>
          </p:cNvCxnSpPr>
          <p:nvPr/>
        </p:nvCxnSpPr>
        <p:spPr>
          <a:xfrm flipV="1">
            <a:off x="5249599" y="373613"/>
            <a:ext cx="1679920" cy="125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106" name="모서리가 둥근 직사각형 105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9" name="그룹 10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1" name="직사각형 10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335" y="2443503"/>
            <a:ext cx="2236589" cy="2623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74" y="1699554"/>
            <a:ext cx="2228850" cy="790575"/>
          </a:xfrm>
          <a:prstGeom prst="rect">
            <a:avLst/>
          </a:prstGeom>
        </p:spPr>
      </p:pic>
      <p:cxnSp>
        <p:nvCxnSpPr>
          <p:cNvPr id="95" name="직선 화살표 연결선 94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807409"/>
              <a:ext cx="11048999" cy="476250"/>
            </a:xfrm>
            <a:prstGeom prst="rect">
              <a:avLst/>
            </a:prstGeom>
          </p:spPr>
        </p:pic>
        <p:sp>
          <p:nvSpPr>
            <p:cNvPr id="99" name="모서리가 둥근 직사각형 98"/>
            <p:cNvSpPr/>
            <p:nvPr/>
          </p:nvSpPr>
          <p:spPr>
            <a:xfrm>
              <a:off x="4406264" y="88298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101" name="그룹 100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 rotWithShape="1">
              <a:blip r:embed="rId9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9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6682499" y="628988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9" name="직사각형 10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4" name="모서리가 둥근 직사각형 113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41" name="직사각형 14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6" name="모서리가 둥근 직사각형 145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50" name="직사각형 149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모서리가 둥근 직사각형 154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8" name="타원 157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4" name="타원 163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component-radios-switches.html</a:t>
            </a:r>
          </a:p>
          <a:p>
            <a:r>
              <a:rPr lang="en-US" altLang="ko-KR" dirty="0"/>
              <a:t>- Checkbox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&lt;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참고사항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&gt;</a:t>
            </a:r>
          </a:p>
          <a:p>
            <a:endParaRPr lang="en-US" altLang="ko-KR" sz="1000" b="1" dirty="0">
              <a:hlinkClick r:id="rId3"/>
            </a:endParaRPr>
          </a:p>
          <a:p>
            <a:r>
              <a:rPr lang="ko-KR" altLang="en-US" sz="1000" b="1" dirty="0">
                <a:hlinkClick r:id="rId3"/>
              </a:rPr>
              <a:t>http://apis.map.daum.net/</a:t>
            </a:r>
            <a:endParaRPr lang="en-US" altLang="ko-KR" sz="1000" b="1" dirty="0"/>
          </a:p>
          <a:p>
            <a:r>
              <a:rPr lang="en-US" altLang="ko-KR" sz="1000" b="1" dirty="0"/>
              <a:t>Daum </a:t>
            </a:r>
            <a:r>
              <a:rPr lang="ko-KR" altLang="en-US" sz="1000" b="1" dirty="0"/>
              <a:t>지도 </a:t>
            </a:r>
            <a:r>
              <a:rPr lang="en-US" altLang="ko-KR" sz="1000" b="1" dirty="0"/>
              <a:t>api </a:t>
            </a:r>
            <a:r>
              <a:rPr lang="ko-KR" altLang="en-US" sz="1000" b="1" dirty="0"/>
              <a:t>사용</a:t>
            </a:r>
            <a:endParaRPr lang="en-US" altLang="ko-KR" sz="1000" b="1" dirty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절반은 일반 </a:t>
            </a:r>
            <a:r>
              <a:rPr lang="en-US" altLang="ko-KR" sz="1000" b="1" dirty="0"/>
              <a:t>Grid, </a:t>
            </a:r>
            <a:r>
              <a:rPr lang="ko-KR" altLang="en-US" sz="1000" b="1" dirty="0"/>
              <a:t>절반은 </a:t>
            </a:r>
            <a:r>
              <a:rPr lang="en-US" altLang="ko-KR" sz="1000" b="1" dirty="0"/>
              <a:t>Map API </a:t>
            </a:r>
            <a:r>
              <a:rPr lang="ko-KR" altLang="en-US" sz="1000" b="1" dirty="0"/>
              <a:t>이용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방종류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타입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에 따라 색깔이 다르면 좋을 것 같다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공감</a:t>
            </a:r>
            <a:r>
              <a:rPr lang="en-US" altLang="ko-KR" sz="1000" b="1" dirty="0"/>
              <a:t>(like), </a:t>
            </a:r>
            <a:r>
              <a:rPr lang="ko-KR" altLang="en-US" sz="1000" b="1" dirty="0" err="1"/>
              <a:t>비공감</a:t>
            </a:r>
            <a:r>
              <a:rPr lang="en-US" altLang="ko-KR" sz="1000" b="1" dirty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/>
              <a:t>썸네일</a:t>
            </a:r>
            <a:r>
              <a:rPr lang="ko-KR" altLang="en-US" sz="1000" b="1" dirty="0"/>
              <a:t> 이미지를 세로로 긴 이미지를 보여주면 어떨까</a:t>
            </a:r>
            <a:r>
              <a:rPr lang="en-US" altLang="ko-KR" sz="1000" b="1" dirty="0"/>
              <a:t>??</a:t>
            </a: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방 종류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원룸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투룸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쓰리룸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오피스텔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아파트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보증금 가격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월세 </a:t>
            </a:r>
            <a:r>
              <a:rPr lang="en-US" altLang="ko-KR" sz="1000" b="1" dirty="0"/>
              <a:t>: “</a:t>
            </a:r>
            <a:r>
              <a:rPr lang="ko-KR" altLang="en-US" sz="1000" b="1" dirty="0"/>
              <a:t>만원</a:t>
            </a:r>
            <a:r>
              <a:rPr lang="en-US" altLang="ko-KR" sz="1000" b="1" dirty="0"/>
              <a:t>＂</a:t>
            </a:r>
            <a:r>
              <a:rPr lang="ko-KR" altLang="en-US" sz="1000" b="1" dirty="0"/>
              <a:t>단위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추가옵션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도시가스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심야전기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단기임대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반지하</a:t>
            </a:r>
            <a:r>
              <a:rPr lang="en-US" altLang="ko-KR" sz="1000" b="1" dirty="0"/>
              <a:t>, 1~3</a:t>
            </a:r>
            <a:r>
              <a:rPr lang="ko-KR" altLang="en-US" sz="1000" b="1" dirty="0"/>
              <a:t>층</a:t>
            </a:r>
            <a:r>
              <a:rPr lang="en-US" altLang="ko-KR" sz="1000" b="1" dirty="0"/>
              <a:t>, 4</a:t>
            </a:r>
            <a:r>
              <a:rPr lang="ko-KR" altLang="en-US" sz="1000" b="1" dirty="0" err="1"/>
              <a:t>층이상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546363" y="6397803"/>
            <a:ext cx="1345970" cy="47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scroll </a:t>
            </a:r>
            <a:r>
              <a:rPr lang="ko-KR" altLang="en-US" dirty="0"/>
              <a:t>사용하기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11639" y="1650105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/>
              <a:t>단기계약가능</a:t>
            </a:r>
            <a:endParaRPr lang="en-US" altLang="ko-KR" sz="1400" b="1" dirty="0"/>
          </a:p>
          <a:p>
            <a:r>
              <a:rPr lang="ko-KR" altLang="en-US" sz="1400" b="1" dirty="0"/>
              <a:t>주차가능</a:t>
            </a:r>
            <a:endParaRPr lang="en-US" altLang="ko-KR" sz="1400" b="1" dirty="0"/>
          </a:p>
          <a:p>
            <a:r>
              <a:rPr lang="ko-KR" altLang="en-US" sz="1400" b="1" dirty="0"/>
              <a:t>엘리베이터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심야전기</a:t>
            </a:r>
            <a:endParaRPr lang="en-US" altLang="ko-KR" sz="1400" b="1" dirty="0"/>
          </a:p>
          <a:p>
            <a:r>
              <a:rPr lang="ko-KR" altLang="en-US" sz="1400" b="1" dirty="0"/>
              <a:t>도시가스</a:t>
            </a:r>
            <a:endParaRPr lang="en-US" altLang="ko-KR" sz="1400" b="1" dirty="0"/>
          </a:p>
          <a:p>
            <a:r>
              <a:rPr lang="en-US" altLang="ko-KR" sz="1400" b="1" dirty="0"/>
              <a:t>---------------</a:t>
            </a:r>
          </a:p>
          <a:p>
            <a:r>
              <a:rPr lang="ko-KR" altLang="en-US" sz="1400" b="1" dirty="0"/>
              <a:t>지하</a:t>
            </a:r>
            <a:endParaRPr lang="en-US" altLang="ko-KR" sz="1400" b="1" dirty="0"/>
          </a:p>
          <a:p>
            <a:r>
              <a:rPr lang="ko-KR" altLang="en-US" sz="1400" b="1" dirty="0" err="1"/>
              <a:t>반지하</a:t>
            </a:r>
            <a:endParaRPr lang="en-US" altLang="ko-KR" sz="1400" b="1" dirty="0"/>
          </a:p>
          <a:p>
            <a:r>
              <a:rPr lang="en-US" altLang="ko-KR" sz="1400" b="1" dirty="0"/>
              <a:t>1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~3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4</a:t>
            </a:r>
            <a:r>
              <a:rPr lang="ko-KR" altLang="en-US" sz="1400" b="1" dirty="0"/>
              <a:t>층</a:t>
            </a:r>
            <a:r>
              <a:rPr lang="en-US" altLang="ko-KR" sz="1400" b="1" dirty="0"/>
              <a:t>~6</a:t>
            </a:r>
            <a:r>
              <a:rPr lang="ko-KR" altLang="en-US" sz="1400" b="1" dirty="0"/>
              <a:t>층</a:t>
            </a:r>
            <a:endParaRPr lang="en-US" altLang="ko-KR" sz="1400" b="1" dirty="0"/>
          </a:p>
          <a:p>
            <a:r>
              <a:rPr lang="en-US" altLang="ko-KR" sz="1400" b="1" dirty="0"/>
              <a:t>7</a:t>
            </a:r>
            <a:r>
              <a:rPr lang="ko-KR" altLang="en-US" sz="1400" b="1" dirty="0"/>
              <a:t>층 이상</a:t>
            </a:r>
            <a:endParaRPr lang="en-US" altLang="ko-KR" sz="1400" b="1" dirty="0"/>
          </a:p>
          <a:p>
            <a:r>
              <a:rPr lang="ko-KR" altLang="en-US" sz="1400" b="1" dirty="0"/>
              <a:t>옥탑</a:t>
            </a:r>
            <a:endParaRPr lang="en-US" altLang="ko-KR" sz="1400" b="1" dirty="0"/>
          </a:p>
        </p:txBody>
      </p:sp>
      <p:grpSp>
        <p:nvGrpSpPr>
          <p:cNvPr id="95" name="그룹 94"/>
          <p:cNvGrpSpPr/>
          <p:nvPr/>
        </p:nvGrpSpPr>
        <p:grpSpPr>
          <a:xfrm>
            <a:off x="453420" y="872160"/>
            <a:ext cx="9432378" cy="755468"/>
            <a:chOff x="-331583" y="807409"/>
            <a:chExt cx="11048999" cy="88494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583" y="807409"/>
              <a:ext cx="11048999" cy="476251"/>
            </a:xfrm>
            <a:prstGeom prst="rect">
              <a:avLst/>
            </a:prstGeom>
          </p:spPr>
        </p:pic>
        <p:sp>
          <p:nvSpPr>
            <p:cNvPr id="97" name="모서리가 둥근 직사각형 96"/>
            <p:cNvSpPr/>
            <p:nvPr/>
          </p:nvSpPr>
          <p:spPr>
            <a:xfrm>
              <a:off x="4344560" y="834595"/>
              <a:ext cx="1573306" cy="31350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 정보</a:t>
              </a: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1583" y="1292306"/>
              <a:ext cx="11048999" cy="400050"/>
            </a:xfrm>
            <a:prstGeom prst="rect">
              <a:avLst/>
            </a:prstGeom>
          </p:spPr>
        </p:pic>
        <p:grpSp>
          <p:nvGrpSpPr>
            <p:cNvPr id="99" name="그룹 98"/>
            <p:cNvGrpSpPr/>
            <p:nvPr/>
          </p:nvGrpSpPr>
          <p:grpSpPr>
            <a:xfrm>
              <a:off x="2420238" y="1337431"/>
              <a:ext cx="5545356" cy="352484"/>
              <a:chOff x="3223252" y="1310061"/>
              <a:chExt cx="5545356" cy="352484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8"/>
              <a:srcRect r="91590" b="-16"/>
              <a:stretch/>
            </p:blipFill>
            <p:spPr>
              <a:xfrm>
                <a:off x="3223252" y="1310061"/>
                <a:ext cx="783484" cy="352484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8"/>
              <a:srcRect l="18745" t="4764" r="30137" b="4268"/>
              <a:stretch/>
            </p:blipFill>
            <p:spPr>
              <a:xfrm>
                <a:off x="4006736" y="1330336"/>
                <a:ext cx="4761872" cy="320594"/>
              </a:xfrm>
              <a:prstGeom prst="rect">
                <a:avLst/>
              </a:prstGeom>
            </p:spPr>
          </p:pic>
        </p:grpSp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89" name="직사각형 8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2" name="모서리가 둥근 직사각형 101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106" name="직사각형 10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모서리가 둥근 직사각형 111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139" name="직사각형 138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모서리가 둥근 직사각형 14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147" name="그룹 146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148" name="직사각형 147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/>
                <a:t>주소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/>
                <a:t>방종류</a:t>
              </a:r>
              <a:endParaRPr lang="ko-KR" altLang="en-US" sz="500" dirty="0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/>
                <a:t>보증금</a:t>
              </a:r>
              <a:endParaRPr lang="ko-KR" altLang="en-US" sz="5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/>
                <a:t>월세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sp>
        <p:nvSpPr>
          <p:cNvPr id="156" name="타원 155"/>
          <p:cNvSpPr/>
          <p:nvPr/>
        </p:nvSpPr>
        <p:spPr>
          <a:xfrm>
            <a:off x="1968182" y="355730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779837" y="3605300"/>
            <a:ext cx="272986" cy="179894"/>
          </a:xfrm>
          <a:prstGeom prst="rect">
            <a:avLst/>
          </a:prstGeom>
        </p:spPr>
      </p:pic>
      <p:sp>
        <p:nvSpPr>
          <p:cNvPr id="158" name="타원 157"/>
          <p:cNvSpPr/>
          <p:nvPr/>
        </p:nvSpPr>
        <p:spPr>
          <a:xfrm>
            <a:off x="3938676" y="3610024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50331" y="3658022"/>
            <a:ext cx="272986" cy="179894"/>
          </a:xfrm>
          <a:prstGeom prst="rect">
            <a:avLst/>
          </a:prstGeom>
        </p:spPr>
      </p:pic>
      <p:sp>
        <p:nvSpPr>
          <p:cNvPr id="160" name="타원 159"/>
          <p:cNvSpPr/>
          <p:nvPr/>
        </p:nvSpPr>
        <p:spPr>
          <a:xfrm>
            <a:off x="1985792" y="560953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1824500" y="5657756"/>
            <a:ext cx="272986" cy="179894"/>
          </a:xfrm>
          <a:prstGeom prst="rect">
            <a:avLst/>
          </a:prstGeom>
        </p:spPr>
      </p:pic>
      <p:sp>
        <p:nvSpPr>
          <p:cNvPr id="162" name="타원 161"/>
          <p:cNvSpPr/>
          <p:nvPr/>
        </p:nvSpPr>
        <p:spPr>
          <a:xfrm>
            <a:off x="3984660" y="562089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rcRect r="45924" b="14153"/>
          <a:stretch/>
        </p:blipFill>
        <p:spPr>
          <a:xfrm>
            <a:off x="3796315" y="5668894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검색기능 </a:t>
            </a:r>
            <a:r>
              <a:rPr lang="ko-KR" altLang="en-US" b="1" dirty="0" err="1"/>
              <a:t>구현시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r>
              <a:rPr lang="en-US" altLang="ko-KR" b="1" dirty="0"/>
              <a:t>, </a:t>
            </a:r>
            <a:r>
              <a:rPr lang="ko-KR" altLang="en-US" b="1" dirty="0"/>
              <a:t>검색언어적용</a:t>
            </a:r>
            <a:r>
              <a:rPr lang="en-US" altLang="ko-KR" b="1" dirty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http://maps.googleapis.com/maps/api/geocode/json?address=%EB%8D%95%EC%A7%84%EA%B5%AC%20%EB%A7%A4%EB%B4%894%EA%B8%B8&amp;language=ch&amp;sensor=false</a:t>
            </a:r>
            <a:endParaRPr lang="en-US" altLang="ko-KR" b="1" dirty="0"/>
          </a:p>
          <a:p>
            <a:r>
              <a:rPr lang="en-US" altLang="ko-KR" b="1" dirty="0"/>
              <a:t>https://developers.google.com/maps/documentation/geocoding/intro?hl=ko)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마커</a:t>
            </a:r>
            <a:r>
              <a:rPr lang="ko-KR" altLang="en-US" b="1" dirty="0"/>
              <a:t>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이용</a:t>
            </a:r>
            <a:r>
              <a:rPr lang="en-US" altLang="ko-KR" b="1" dirty="0"/>
              <a:t>(https://developers.google.com/maps/documentation/javascript/marker-clustering)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u="sng" dirty="0"/>
              <a:t>language</a:t>
            </a:r>
            <a:r>
              <a:rPr lang="ko-KR" altLang="en-US" b="1" u="sng" dirty="0"/>
              <a:t>의 경우 기본적으로 </a:t>
            </a:r>
            <a:r>
              <a:rPr lang="en-US" altLang="ko-KR" b="1" u="sng" dirty="0"/>
              <a:t>“</a:t>
            </a:r>
            <a:r>
              <a:rPr lang="en-US" altLang="ko-KR" b="1" u="sng" dirty="0" err="1"/>
              <a:t>ko</a:t>
            </a:r>
            <a:r>
              <a:rPr lang="en-US" altLang="ko-KR" b="1" u="sng" dirty="0"/>
              <a:t>”</a:t>
            </a:r>
            <a:r>
              <a:rPr lang="ko-KR" altLang="en-US" b="1" u="sng" dirty="0"/>
              <a:t>를 기준으로 하고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유동적으로 다른 언어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)</a:t>
            </a:r>
            <a:r>
              <a:rPr lang="ko-KR" altLang="en-US" b="1" u="sng" dirty="0"/>
              <a:t>로 변경할 수 있도록 개발 필요</a:t>
            </a: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자동완성 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dirty="0"/>
              <a:t>canvas/component-</a:t>
            </a:r>
            <a:r>
              <a:rPr lang="en-US" altLang="ko-KR" b="1" dirty="0" err="1"/>
              <a:t>typeahead.php</a:t>
            </a:r>
            <a:r>
              <a:rPr lang="en-US" altLang="ko-KR" b="1" dirty="0"/>
              <a:t>, </a:t>
            </a:r>
            <a:r>
              <a:rPr lang="en-US" altLang="ko-KR" b="1" dirty="0">
                <a:hlinkClick r:id="rId3"/>
              </a:rPr>
              <a:t>https://twitter.github.io/typeahead.js</a:t>
            </a:r>
            <a:r>
              <a:rPr lang="en-US" altLang="ko-KR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err="1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/>
              <a:t>필터기능 구현하기</a:t>
            </a:r>
            <a:endParaRPr lang="en-US" altLang="ko-KR" b="1" u="sng" dirty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직방의 경우 모든 축척범위</a:t>
            </a:r>
            <a:r>
              <a:rPr lang="en-US" altLang="ko-KR" b="1" u="sng" dirty="0"/>
              <a:t>(128km)</a:t>
            </a:r>
            <a:r>
              <a:rPr lang="ko-KR" altLang="en-US" b="1" u="sng" dirty="0"/>
              <a:t>를 허용하기 때문에 </a:t>
            </a:r>
            <a:r>
              <a:rPr lang="ko-KR" altLang="en-US" b="1" u="sng" dirty="0" err="1"/>
              <a:t>검색시</a:t>
            </a:r>
            <a:r>
              <a:rPr lang="ko-KR" altLang="en-US" b="1" u="sng" dirty="0"/>
              <a:t> 부하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로딩지연이 발생하지만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다방의 경우 축척범위 </a:t>
            </a:r>
            <a:r>
              <a:rPr lang="en-US" altLang="ko-KR" b="1" u="sng" dirty="0"/>
              <a:t>10km</a:t>
            </a:r>
            <a:r>
              <a:rPr lang="ko-KR" altLang="en-US" b="1" u="sng" dirty="0"/>
              <a:t>까지만 허용하고</a:t>
            </a:r>
            <a:r>
              <a:rPr lang="en-US" altLang="ko-KR" b="1" u="sng" dirty="0"/>
              <a:t>, map</a:t>
            </a:r>
            <a:r>
              <a:rPr lang="ko-KR" altLang="en-US" b="1" u="sng" dirty="0"/>
              <a:t>상 검색은 </a:t>
            </a:r>
            <a:r>
              <a:rPr lang="en-US" altLang="ko-KR" b="1" u="sng" dirty="0"/>
              <a:t>2km</a:t>
            </a:r>
            <a:r>
              <a:rPr lang="ko-KR" altLang="en-US" b="1" u="sng" dirty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변환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지도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 </a:t>
            </a:r>
            <a:r>
              <a:rPr lang="en-US" altLang="ko-KR" b="1" dirty="0"/>
              <a:t>map viewport</a:t>
            </a:r>
            <a:r>
              <a:rPr lang="ko-KR" altLang="en-US" b="1" dirty="0"/>
              <a:t>에 대한 </a:t>
            </a:r>
            <a:r>
              <a:rPr lang="en-US" altLang="ko-KR" dirty="0" err="1">
                <a:hlinkClick r:id="rId2"/>
              </a:rPr>
              <a:t>LatLngBounds</a:t>
            </a:r>
            <a:r>
              <a:rPr lang="ko-KR" altLang="en-US" dirty="0"/>
              <a:t>를 계산하여 좌표</a:t>
            </a:r>
            <a:r>
              <a:rPr lang="en-US" altLang="ko-KR" dirty="0"/>
              <a:t>(</a:t>
            </a:r>
            <a:r>
              <a:rPr lang="ko-KR" altLang="en-US" dirty="0"/>
              <a:t>위도</a:t>
            </a:r>
            <a:r>
              <a:rPr lang="en-US" altLang="ko-KR" dirty="0"/>
              <a:t>/</a:t>
            </a:r>
            <a:r>
              <a:rPr lang="ko-KR" altLang="en-US" dirty="0"/>
              <a:t>경도</a:t>
            </a:r>
            <a:r>
              <a:rPr lang="en-US" altLang="ko-KR" dirty="0"/>
              <a:t>)</a:t>
            </a:r>
            <a:r>
              <a:rPr lang="ko-KR" altLang="en-US" dirty="0"/>
              <a:t>를 범위로 하는 검색질의를 생성하는 것이 좋을 것 같음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/>
              <a:t>조건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(1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Best Solution : </a:t>
            </a:r>
            <a:r>
              <a:rPr lang="en-US" altLang="ko-KR" b="1" dirty="0" err="1"/>
              <a:t>LatLagBounds</a:t>
            </a:r>
            <a:r>
              <a:rPr lang="en-US" altLang="ko-KR" b="1" dirty="0"/>
              <a:t> </a:t>
            </a:r>
            <a:r>
              <a:rPr lang="ko-KR" altLang="en-US" b="1" dirty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/>
              <a:t>Easy Solution : Request Query </a:t>
            </a:r>
            <a:r>
              <a:rPr lang="ko-KR" altLang="en-US" b="1" strike="sngStrike" dirty="0" err="1"/>
              <a:t>셋팅을</a:t>
            </a:r>
            <a:r>
              <a:rPr lang="ko-KR" altLang="en-US" b="1" strike="sngStrike" dirty="0"/>
              <a:t> 통한 범위</a:t>
            </a:r>
            <a:r>
              <a:rPr lang="en-US" altLang="ko-KR" b="1" strike="sngStrike" dirty="0"/>
              <a:t>&amp;</a:t>
            </a:r>
            <a:r>
              <a:rPr lang="ko-KR" altLang="en-US" b="1" strike="sngStrike" dirty="0"/>
              <a:t>필터 검색 실시</a:t>
            </a:r>
            <a:endParaRPr lang="en-US" altLang="ko-KR" b="1" strike="sngStrike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“</a:t>
            </a:r>
            <a:r>
              <a:rPr lang="ko-KR" altLang="en-US" b="1" dirty="0" err="1"/>
              <a:t>검색창</a:t>
            </a:r>
            <a:r>
              <a:rPr lang="en-US" altLang="ko-KR" b="1" dirty="0"/>
              <a:t>”</a:t>
            </a:r>
            <a:r>
              <a:rPr lang="ko-KR" altLang="en-US" b="1" dirty="0"/>
              <a:t>기준 검색의 경우</a:t>
            </a:r>
            <a:r>
              <a:rPr lang="en-US" altLang="ko-KR" b="1" dirty="0"/>
              <a:t>(2</a:t>
            </a:r>
            <a:r>
              <a:rPr lang="ko-KR" altLang="en-US" b="1" dirty="0"/>
              <a:t>순위 구현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Google geocoding, typeahead.js</a:t>
            </a:r>
            <a:r>
              <a:rPr lang="ko-KR" altLang="en-US" b="1" dirty="0"/>
              <a:t>을 이용함</a:t>
            </a:r>
            <a:r>
              <a:rPr lang="en-US" altLang="ko-KR" b="1" dirty="0"/>
              <a:t>. (</a:t>
            </a:r>
            <a:r>
              <a:rPr lang="ko-KR" altLang="en-US" b="1" dirty="0"/>
              <a:t>서버부하방지를 위해서 단어단위로 검색하되 </a:t>
            </a:r>
            <a:r>
              <a:rPr lang="en-US" altLang="ko-KR" b="1" dirty="0" err="1"/>
              <a:t>keyup</a:t>
            </a:r>
            <a:r>
              <a:rPr lang="ko-KR" altLang="en-US" b="1" dirty="0" err="1"/>
              <a:t>입력후</a:t>
            </a:r>
            <a:r>
              <a:rPr lang="ko-KR" altLang="en-US" b="1" dirty="0"/>
              <a:t> 약 </a:t>
            </a:r>
            <a:r>
              <a:rPr lang="en-US" altLang="ko-KR" b="1" dirty="0"/>
              <a:t>1.5~2</a:t>
            </a:r>
            <a:r>
              <a:rPr lang="ko-KR" altLang="en-US" b="1" dirty="0"/>
              <a:t>초 이후에 검색이 되게 하기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(“room”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en-US" altLang="ko-KR" b="1" u="sng" dirty="0"/>
              <a:t>※ </a:t>
            </a:r>
            <a:r>
              <a:rPr lang="ko-KR" altLang="en-US" b="1" u="sng" dirty="0"/>
              <a:t>추천 해결 방법</a:t>
            </a:r>
            <a:endParaRPr lang="en-US" altLang="ko-KR" b="1" dirty="0"/>
          </a:p>
          <a:p>
            <a:r>
              <a:rPr lang="en-US" altLang="ko-KR" b="1" u="sng" dirty="0"/>
              <a:t>1. </a:t>
            </a:r>
            <a:r>
              <a:rPr lang="ko-KR" altLang="en-US" b="1" u="sng" dirty="0"/>
              <a:t>초기에는 데이터가 별로 안되니까 일단 모든 범위에 대해서 로딩 </a:t>
            </a:r>
            <a:r>
              <a:rPr lang="en-US" altLang="ko-KR" b="1" u="sng" dirty="0"/>
              <a:t>-&gt;</a:t>
            </a:r>
            <a:r>
              <a:rPr lang="ko-KR" altLang="en-US" b="1" u="sng" dirty="0"/>
              <a:t> 필터 적용</a:t>
            </a:r>
            <a:endParaRPr lang="en-US" altLang="ko-KR" b="1" u="sng" dirty="0"/>
          </a:p>
          <a:p>
            <a:r>
              <a:rPr lang="en-US" altLang="ko-KR" b="1" u="sng" dirty="0"/>
              <a:t>2. </a:t>
            </a:r>
            <a:r>
              <a:rPr lang="ko-KR" altLang="en-US" b="1" u="sng" dirty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검색 </a:t>
            </a:r>
            <a:r>
              <a:rPr lang="en-US" altLang="ko-KR" b="1" u="sng" dirty="0"/>
              <a:t>-&gt; “</a:t>
            </a:r>
            <a:r>
              <a:rPr lang="ko-KR" altLang="en-US" b="1" u="sng" dirty="0"/>
              <a:t>조건</a:t>
            </a:r>
            <a:r>
              <a:rPr lang="en-US" altLang="ko-KR" b="1" u="sng" dirty="0"/>
              <a:t>＂</a:t>
            </a:r>
            <a:r>
              <a:rPr lang="ko-KR" altLang="en-US" b="1" u="sng" dirty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328256" y="241783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Vr</a:t>
            </a:r>
            <a:r>
              <a:rPr lang="en-US" altLang="ko-KR" dirty="0"/>
              <a:t> Viewer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92514" y="4302627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지도로 보기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2587768" y="426672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로드 뷰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05329" y="5398283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설명 </a:t>
            </a:r>
            <a:r>
              <a:rPr lang="en-US" altLang="ko-KR" dirty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28258" y="2101834"/>
            <a:ext cx="4422368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소개글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1865112" y="163743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등록일자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28255" y="3336864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슬라이드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모바일</a:t>
            </a:r>
            <a:r>
              <a:rPr lang="ko-KR" altLang="en-US" sz="1400" b="1" dirty="0"/>
              <a:t> 버전의 경우 </a:t>
            </a:r>
            <a:r>
              <a:rPr lang="en-US" altLang="ko-KR" sz="1400" b="1" dirty="0"/>
              <a:t>VR</a:t>
            </a:r>
            <a:r>
              <a:rPr lang="ko-KR" altLang="en-US" sz="1400" b="1" dirty="0"/>
              <a:t>사진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이미지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일반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주요 사진은 슬라이드 형태로 보여주고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 이미지는 </a:t>
            </a:r>
            <a:r>
              <a:rPr lang="en-US" altLang="ko-KR" sz="1400" b="1" dirty="0"/>
              <a:t>HTML Text </a:t>
            </a:r>
            <a:r>
              <a:rPr lang="ko-KR" altLang="en-US" sz="1400" b="1" dirty="0"/>
              <a:t>형식으로 </a:t>
            </a:r>
            <a:r>
              <a:rPr lang="ko-KR" altLang="en-US" sz="1400" b="1" dirty="0" err="1"/>
              <a:t>업로드한다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연락처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전화걸기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문자보내기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등은 가상번호를 연결해서 본 서비스를 보고 연락을 건 것을 알 수 있도록 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21" y="1318484"/>
            <a:ext cx="4423692" cy="182309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59058" y="3132866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1" y="1577937"/>
            <a:ext cx="1619250" cy="47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061" y="3166846"/>
            <a:ext cx="306913" cy="353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555" y="3154878"/>
            <a:ext cx="381088" cy="353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159" y="3158112"/>
            <a:ext cx="318136" cy="35035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041180" y="3228716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업체명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647509" y="4801281"/>
            <a:ext cx="2234540" cy="20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대표번호 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9959058" y="3647000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5850" y="3677545"/>
            <a:ext cx="891122" cy="3178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061" y="3680980"/>
            <a:ext cx="306913" cy="353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555" y="3669012"/>
            <a:ext cx="381088" cy="35358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159" y="3672246"/>
            <a:ext cx="318136" cy="350352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1932304" y="3738598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연락처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5321" y="1671211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844661" y="1688931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5438" y="1607890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180336" y="723225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5219206" y="696202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392900" y="5055532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789966" y="6403506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23510" y="4133601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617050" y="414449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99657" y="4137051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892350" y="4482734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Comment API(</a:t>
            </a:r>
            <a:r>
              <a:rPr lang="ko-KR" altLang="en-US" sz="1600" dirty="0" err="1"/>
              <a:t>댓글</a:t>
            </a:r>
            <a:r>
              <a:rPr lang="ko-KR" altLang="en-US" sz="1600" dirty="0"/>
              <a:t> 기능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113" y="4801281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5" y="728551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680" y="738139"/>
            <a:ext cx="338478" cy="32624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14444174" y="3048236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사업주회원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58221" y="3567321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0369" y="3144633"/>
            <a:ext cx="4325374" cy="6628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682" y="3408378"/>
            <a:ext cx="891122" cy="31788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962682" y="3347209"/>
            <a:ext cx="617647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/>
          <p:cNvCxnSpPr>
            <a:stCxn id="50" idx="2"/>
          </p:cNvCxnSpPr>
          <p:nvPr/>
        </p:nvCxnSpPr>
        <p:spPr>
          <a:xfrm>
            <a:off x="5271506" y="3773789"/>
            <a:ext cx="292089" cy="2025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527631" y="3771857"/>
            <a:ext cx="3463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Class:img-rectangle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정사각형로고 기준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4943627" y="3159810"/>
            <a:ext cx="4292115" cy="64002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321005" y="3187100"/>
            <a:ext cx="730397" cy="143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328256" y="2417839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Vr</a:t>
            </a:r>
            <a:r>
              <a:rPr lang="en-US" altLang="ko-KR" dirty="0"/>
              <a:t> Viewer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92514" y="4302627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지도로 보기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2587768" y="426672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로드 뷰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05329" y="5398283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설명 </a:t>
            </a:r>
            <a:r>
              <a:rPr lang="en-US" altLang="ko-KR" dirty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328258" y="2101834"/>
            <a:ext cx="4422368" cy="27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소개글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6217300" y="317772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조회수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등록일자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28255" y="3336864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 슬라이드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 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9590183" y="64927"/>
            <a:ext cx="256970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err="1"/>
              <a:t>모바일</a:t>
            </a:r>
            <a:r>
              <a:rPr lang="ko-KR" altLang="en-US" sz="1400" b="1" dirty="0"/>
              <a:t> 버전의 경우 </a:t>
            </a:r>
            <a:r>
              <a:rPr lang="en-US" altLang="ko-KR" sz="1400" b="1" dirty="0"/>
              <a:t>VR</a:t>
            </a:r>
            <a:r>
              <a:rPr lang="ko-KR" altLang="en-US" sz="1400" b="1" dirty="0"/>
              <a:t>사진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이미지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일반 </a:t>
            </a:r>
            <a:r>
              <a:rPr lang="en-US" altLang="ko-KR" sz="1400" b="1" dirty="0"/>
              <a:t>text</a:t>
            </a:r>
            <a:r>
              <a:rPr lang="ko-KR" altLang="en-US" sz="1400" b="1" dirty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주요 사진은 슬라이드 형태로 보여주고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나머지 이미지는 </a:t>
            </a:r>
            <a:r>
              <a:rPr lang="en-US" altLang="ko-KR" sz="1400" b="1" dirty="0"/>
              <a:t>HTML Text </a:t>
            </a:r>
            <a:r>
              <a:rPr lang="ko-KR" altLang="en-US" sz="1400" b="1" dirty="0"/>
              <a:t>형식으로 </a:t>
            </a:r>
            <a:r>
              <a:rPr lang="ko-KR" altLang="en-US" sz="1400" b="1" dirty="0" err="1"/>
              <a:t>업로드한다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연락처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전화걸기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문자보내기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등은 가상번호를 연결해서 본 서비스를 보고 연락을 건 것을 알 수 있도록 한다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21" y="1318484"/>
            <a:ext cx="4423692" cy="182309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59058" y="3132866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68" y="725014"/>
            <a:ext cx="1619250" cy="47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061" y="3166846"/>
            <a:ext cx="306913" cy="353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555" y="3154878"/>
            <a:ext cx="381088" cy="3535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159" y="3158112"/>
            <a:ext cx="318136" cy="35035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1041180" y="3228716"/>
            <a:ext cx="891124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업체명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647509" y="4801281"/>
            <a:ext cx="2234540" cy="20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대표번호 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55" y="1343397"/>
            <a:ext cx="4422371" cy="190620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9959058" y="3647000"/>
            <a:ext cx="4518955" cy="4394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5850" y="3677545"/>
            <a:ext cx="891122" cy="31788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4061" y="3680980"/>
            <a:ext cx="306913" cy="35353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555" y="3669012"/>
            <a:ext cx="381088" cy="35358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159" y="3672246"/>
            <a:ext cx="318136" cy="350352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1932304" y="3738598"/>
            <a:ext cx="1135810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연락처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010-3800-2109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509" y="351545"/>
            <a:ext cx="504825" cy="209550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8196849" y="369265"/>
            <a:ext cx="413825" cy="161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50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7626" y="288224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180336" y="723225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5219206" y="696202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392900" y="5055532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789966" y="6403506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623510" y="4133601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617050" y="414449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7599657" y="4137051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892350" y="4482734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Comment API(</a:t>
            </a:r>
            <a:r>
              <a:rPr lang="ko-KR" altLang="en-US" sz="1600" dirty="0" err="1"/>
              <a:t>댓글</a:t>
            </a:r>
            <a:r>
              <a:rPr lang="ko-KR" altLang="en-US" sz="1600" dirty="0"/>
              <a:t> 기능</a:t>
            </a:r>
            <a:r>
              <a:rPr lang="en-US" altLang="ko-KR" sz="1600" dirty="0"/>
              <a:t>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8113" y="4801281"/>
            <a:ext cx="4372561" cy="154293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 flipV="1">
            <a:off x="4595673" y="1120467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595674" y="1167369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pic>
        <p:nvPicPr>
          <p:cNvPr id="129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5" y="728551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7680" y="738139"/>
            <a:ext cx="338478" cy="32624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14444174" y="3048236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사업주회원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458221" y="3567321"/>
            <a:ext cx="722607" cy="626976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일반회원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0369" y="3144633"/>
            <a:ext cx="4325374" cy="6628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682" y="3408378"/>
            <a:ext cx="891122" cy="31788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962682" y="3347209"/>
            <a:ext cx="617647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" name="직선 화살표 연결선 50"/>
          <p:cNvCxnSpPr>
            <a:stCxn id="50" idx="2"/>
          </p:cNvCxnSpPr>
          <p:nvPr/>
        </p:nvCxnSpPr>
        <p:spPr>
          <a:xfrm>
            <a:off x="5271506" y="3773789"/>
            <a:ext cx="292089" cy="2025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527631" y="3771857"/>
            <a:ext cx="3463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Class:img-rectangle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정사각형로고 기준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4943627" y="3159810"/>
            <a:ext cx="4292115" cy="64002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5321005" y="3187100"/>
            <a:ext cx="730397" cy="143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아늑한집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17" y="1570260"/>
            <a:ext cx="5186150" cy="3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1:1 </a:t>
            </a:r>
            <a:r>
              <a:rPr lang="ko-KR" altLang="en-US" b="1" dirty="0"/>
              <a:t>문의 기능</a:t>
            </a:r>
            <a:r>
              <a:rPr lang="en-US" altLang="ko-KR" b="1" dirty="0"/>
              <a:t>, </a:t>
            </a:r>
            <a:r>
              <a:rPr lang="ko-KR" altLang="en-US" b="1" dirty="0"/>
              <a:t>컨설팅 기능만 </a:t>
            </a:r>
            <a:r>
              <a:rPr lang="en-US" altLang="ko-KR" b="1" dirty="0"/>
              <a:t>Firebase</a:t>
            </a:r>
            <a:r>
              <a:rPr lang="ko-KR" altLang="en-US" b="1" dirty="0"/>
              <a:t>로 구현하는 것도 나쁘지 않을 것 같다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기능이 단순하고</a:t>
            </a:r>
            <a:r>
              <a:rPr lang="en-US" altLang="ko-KR" b="1" dirty="0"/>
              <a:t>, </a:t>
            </a:r>
            <a:r>
              <a:rPr lang="ko-KR" altLang="en-US" b="1" dirty="0"/>
              <a:t>대화형 상담이 고객에게 더 친숙하고 편리하기 때문에</a:t>
            </a:r>
            <a:r>
              <a:rPr lang="en-US" altLang="ko-KR" b="1" dirty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/>
              <a:t>댓글</a:t>
            </a:r>
            <a:r>
              <a:rPr lang="ko-KR" altLang="en-US" b="1" u="sng" dirty="0"/>
              <a:t> </a:t>
            </a:r>
            <a:r>
              <a:rPr lang="en-US" altLang="ko-KR" b="1" u="sng" dirty="0"/>
              <a:t>API</a:t>
            </a:r>
            <a:r>
              <a:rPr lang="ko-KR" altLang="en-US" b="1" u="sng" dirty="0"/>
              <a:t>의 경우 </a:t>
            </a:r>
            <a:r>
              <a:rPr lang="en-US" altLang="ko-KR" b="1" u="sng" dirty="0" err="1"/>
              <a:t>Disqus</a:t>
            </a:r>
            <a:r>
              <a:rPr lang="ko-KR" altLang="en-US" b="1" u="sng" dirty="0"/>
              <a:t>가 되지 않으면 </a:t>
            </a:r>
            <a:r>
              <a:rPr lang="ko-KR" altLang="en-US" b="1" u="sng" dirty="0" err="1"/>
              <a:t>코스모스팜</a:t>
            </a:r>
            <a:r>
              <a:rPr lang="ko-KR" altLang="en-US" b="1" u="sng" dirty="0"/>
              <a:t> </a:t>
            </a:r>
            <a:r>
              <a:rPr lang="ko-KR" altLang="en-US" b="1" u="sng" dirty="0" err="1"/>
              <a:t>소셜댓글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그것도 아니면 그냥 구현하자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찜</a:t>
            </a:r>
            <a:r>
              <a:rPr lang="en-US" altLang="ko-KR" b="1" u="sng" dirty="0"/>
              <a:t>/</a:t>
            </a:r>
            <a:r>
              <a:rPr lang="ko-KR" altLang="en-US" b="1" u="sng" dirty="0"/>
              <a:t>공감</a:t>
            </a:r>
            <a:r>
              <a:rPr lang="en-US" altLang="ko-KR" b="1" u="sng" dirty="0"/>
              <a:t>/</a:t>
            </a:r>
            <a:r>
              <a:rPr lang="ko-KR" altLang="en-US" b="1" u="sng" dirty="0" err="1"/>
              <a:t>비공감한</a:t>
            </a:r>
            <a:r>
              <a:rPr lang="ko-KR" altLang="en-US" b="1" u="sng" dirty="0"/>
              <a:t> 게시물에 대해서 </a:t>
            </a:r>
            <a:r>
              <a:rPr lang="en-US" altLang="ko-KR" b="1" u="sng" dirty="0" err="1"/>
              <a:t>Youtube</a:t>
            </a:r>
            <a:r>
              <a:rPr lang="ko-KR" altLang="en-US" b="1" u="sng" dirty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/>
              <a:t>차후 다국어서비스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영어</a:t>
            </a:r>
            <a:r>
              <a:rPr lang="en-US" altLang="ko-KR" b="1" u="sng" dirty="0"/>
              <a:t>, </a:t>
            </a:r>
            <a:r>
              <a:rPr lang="ko-KR" altLang="en-US" b="1" u="sng" dirty="0" err="1"/>
              <a:t>중국어등</a:t>
            </a:r>
            <a:r>
              <a:rPr lang="en-US" altLang="ko-KR" b="1" u="sng" dirty="0"/>
              <a:t>) </a:t>
            </a:r>
            <a:r>
              <a:rPr lang="ko-KR" altLang="en-US" b="1" u="sng" dirty="0"/>
              <a:t>지원을 위한 아키텍처를 생각하자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</a:t>
            </a:r>
            <a:r>
              <a:rPr lang="en-US" altLang="ko-KR" b="1" dirty="0"/>
              <a:t> - </a:t>
            </a:r>
            <a:r>
              <a:rPr lang="ko-KR" altLang="en-US" b="1" dirty="0"/>
              <a:t>방 정보 상세보기</a:t>
            </a:r>
            <a:r>
              <a:rPr lang="en-US" altLang="ko-KR" b="1" dirty="0"/>
              <a:t>1(1)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3557" y="3866949"/>
            <a:ext cx="3407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공유하기 버튼 </a:t>
            </a:r>
            <a:r>
              <a:rPr lang="ko-KR" altLang="en-US" sz="1400" b="1" dirty="0" err="1"/>
              <a:t>클릭시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workflow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1" y="1803592"/>
            <a:ext cx="347328" cy="34051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1082789" y="918927"/>
            <a:ext cx="2605365" cy="366697"/>
            <a:chOff x="1730721" y="2869683"/>
            <a:chExt cx="2605365" cy="36669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721" y="2869683"/>
              <a:ext cx="2414668" cy="366697"/>
            </a:xfrm>
            <a:prstGeom prst="rect">
              <a:avLst/>
            </a:prstGeom>
          </p:spPr>
        </p:pic>
        <p:pic>
          <p:nvPicPr>
            <p:cNvPr id="81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055697" y="2891885"/>
              <a:ext cx="280389" cy="29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245" y="2884049"/>
              <a:ext cx="327344" cy="327343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1121659" y="891904"/>
            <a:ext cx="2585581" cy="42658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8126" y="1316169"/>
            <a:ext cx="623533" cy="5602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98127" y="1363071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t="18425" b="54079"/>
          <a:stretch/>
        </p:blipFill>
        <p:spPr>
          <a:xfrm>
            <a:off x="1306904" y="1994165"/>
            <a:ext cx="2381250" cy="489737"/>
          </a:xfrm>
          <a:prstGeom prst="rect">
            <a:avLst/>
          </a:prstGeom>
        </p:spPr>
      </p:pic>
      <p:pic>
        <p:nvPicPr>
          <p:cNvPr id="52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538" y="935762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stCxn id="52" idx="1"/>
            <a:endCxn id="46" idx="0"/>
          </p:cNvCxnSpPr>
          <p:nvPr/>
        </p:nvCxnSpPr>
        <p:spPr>
          <a:xfrm flipH="1">
            <a:off x="2497529" y="1108473"/>
            <a:ext cx="444009" cy="88569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1" idx="3"/>
            <a:endCxn id="59" idx="0"/>
          </p:cNvCxnSpPr>
          <p:nvPr/>
        </p:nvCxnSpPr>
        <p:spPr>
          <a:xfrm>
            <a:off x="3688154" y="1089736"/>
            <a:ext cx="1675087" cy="904429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3417581" y="954878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587" y="1994165"/>
            <a:ext cx="2219325" cy="16383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342251" y="2323017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4475044" y="1994165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크기 조절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649990" y="2333173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62" name="이등변 삼각형 61"/>
          <p:cNvSpPr/>
          <p:nvPr/>
        </p:nvSpPr>
        <p:spPr>
          <a:xfrm rot="10800000">
            <a:off x="6202468" y="2429520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/>
          <p:cNvCxnSpPr>
            <a:stCxn id="62" idx="1"/>
            <a:endCxn id="65" idx="1"/>
          </p:cNvCxnSpPr>
          <p:nvPr/>
        </p:nvCxnSpPr>
        <p:spPr>
          <a:xfrm flipV="1">
            <a:off x="6321498" y="2243221"/>
            <a:ext cx="1313480" cy="261402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634978" y="1876456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Small(300px)</a:t>
            </a:r>
          </a:p>
          <a:p>
            <a:pPr algn="ctr"/>
            <a:r>
              <a:rPr lang="en-US" altLang="ko-KR" sz="1100" dirty="0"/>
              <a:t>Medium(600px)</a:t>
            </a:r>
          </a:p>
          <a:p>
            <a:pPr algn="ctr"/>
            <a:r>
              <a:rPr lang="en-US" altLang="ko-KR" sz="1100" dirty="0"/>
              <a:t>Big(900px)</a:t>
            </a:r>
            <a:endParaRPr lang="ko-KR" altLang="en-US" sz="1100" dirty="0"/>
          </a:p>
          <a:p>
            <a:pPr algn="ctr"/>
            <a:r>
              <a:rPr lang="en-US" altLang="ko-KR" sz="1100" dirty="0"/>
              <a:t>Custom</a:t>
            </a:r>
            <a:endParaRPr lang="ko-KR" altLang="en-US" sz="1100" dirty="0"/>
          </a:p>
        </p:txBody>
      </p:sp>
      <p:sp>
        <p:nvSpPr>
          <p:cNvPr id="66" name="직사각형 65"/>
          <p:cNvSpPr/>
          <p:nvPr/>
        </p:nvSpPr>
        <p:spPr>
          <a:xfrm>
            <a:off x="7413914" y="2862540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&lt;Custom </a:t>
            </a:r>
            <a:r>
              <a:rPr lang="ko-KR" altLang="en-US" sz="1100" dirty="0" err="1"/>
              <a:t>선택시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cxnSp>
        <p:nvCxnSpPr>
          <p:cNvPr id="68" name="직선 화살표 연결선 67"/>
          <p:cNvCxnSpPr>
            <a:stCxn id="65" idx="2"/>
            <a:endCxn id="66" idx="0"/>
          </p:cNvCxnSpPr>
          <p:nvPr/>
        </p:nvCxnSpPr>
        <p:spPr>
          <a:xfrm flipH="1">
            <a:off x="8101900" y="2609985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9"/>
          <a:srcRect t="39828"/>
          <a:stretch/>
        </p:blipFill>
        <p:spPr>
          <a:xfrm>
            <a:off x="6845593" y="3076647"/>
            <a:ext cx="2733675" cy="49863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5785" y="3211309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px</a:t>
            </a:r>
            <a:endParaRPr lang="ko-KR" altLang="en-US" sz="9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157" y="942072"/>
            <a:ext cx="338478" cy="326244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2463731" y="1530317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4342251" y="1458540"/>
            <a:ext cx="545852" cy="17286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클릭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119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59096" y="5375289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08" y="4116060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87" y="48103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42932" y="47477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월세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35" y="1573883"/>
            <a:ext cx="5440601" cy="16021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" y="2071417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6" y="3348193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58" y="3882353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6" y="4740033"/>
            <a:ext cx="2343150" cy="552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5767" y="410381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300" y="4387852"/>
            <a:ext cx="59449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연세일 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0726" y="1545640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038256" y="3877749"/>
            <a:ext cx="7549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/>
              <a:t>거래종류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10696" y="4110355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전세</a:t>
            </a:r>
            <a:r>
              <a:rPr lang="en-US" altLang="ko-KR" sz="1400" dirty="0"/>
              <a:t>, </a:t>
            </a:r>
            <a:r>
              <a:rPr lang="ko-KR" altLang="en-US" sz="1400" dirty="0"/>
              <a:t>월세</a:t>
            </a:r>
            <a:r>
              <a:rPr lang="en-US" altLang="ko-KR" sz="1400" dirty="0"/>
              <a:t>, </a:t>
            </a:r>
            <a:r>
              <a:rPr lang="ko-KR" altLang="en-US" sz="1400" dirty="0"/>
              <a:t>연세</a:t>
            </a:r>
            <a:r>
              <a:rPr lang="en-US" altLang="ko-KR" sz="1400" dirty="0"/>
              <a:t>, </a:t>
            </a:r>
            <a:r>
              <a:rPr lang="ko-KR" altLang="en-US" sz="1400" dirty="0"/>
              <a:t>매매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364085" y="1556285"/>
            <a:ext cx="4380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필수 입력 정보 입니다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0" y="1149807"/>
            <a:ext cx="1139025" cy="3037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5" y="4047106"/>
            <a:ext cx="895350" cy="352425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3010696" y="4065824"/>
            <a:ext cx="2194097" cy="3213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1" name="직선 화살표 연결선 70"/>
          <p:cNvCxnSpPr>
            <a:stCxn id="70" idx="2"/>
            <a:endCxn id="72" idx="0"/>
          </p:cNvCxnSpPr>
          <p:nvPr/>
        </p:nvCxnSpPr>
        <p:spPr>
          <a:xfrm flipH="1">
            <a:off x="2742001" y="4387178"/>
            <a:ext cx="1365744" cy="10017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551458" y="5388903"/>
            <a:ext cx="2381085" cy="23502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다중 체크가 가능한 체크박스로 구현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68138" y="188357"/>
            <a:ext cx="6553875" cy="2408417"/>
            <a:chOff x="5462721" y="154655"/>
            <a:chExt cx="6553875" cy="240841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12"/>
            <a:srcRect t="55018"/>
            <a:stretch/>
          </p:blipFill>
          <p:spPr>
            <a:xfrm>
              <a:off x="6570731" y="508000"/>
              <a:ext cx="5278643" cy="2055072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7337996" y="154655"/>
              <a:ext cx="46786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385226" y="2042506"/>
              <a:ext cx="451137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</a:t>
              </a:r>
            </a:p>
            <a:p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9842408" y="841410"/>
              <a:ext cx="1897428" cy="283208"/>
              <a:chOff x="10067026" y="613020"/>
              <a:chExt cx="1897428" cy="283208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088215" y="621216"/>
                <a:ext cx="87447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52747" y="869845"/>
              <a:ext cx="832479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406956" y="2053900"/>
              <a:ext cx="4489647" cy="401883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0" name="직선 화살표 연결선 99"/>
            <p:cNvCxnSpPr>
              <a:stCxn id="99" idx="1"/>
              <a:endCxn id="101" idx="2"/>
            </p:cNvCxnSpPr>
            <p:nvPr/>
          </p:nvCxnSpPr>
          <p:spPr>
            <a:xfrm flipH="1" flipV="1">
              <a:off x="6653264" y="1984598"/>
              <a:ext cx="753692" cy="270244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5462721" y="1755800"/>
              <a:ext cx="2381085" cy="22879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70731" y="2763221"/>
            <a:ext cx="5278643" cy="2531614"/>
            <a:chOff x="6570731" y="2763221"/>
            <a:chExt cx="5278643" cy="253161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8212432" y="4991709"/>
              <a:ext cx="1265289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작성하기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35297" y="2785924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199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00904" y="419014"/>
            <a:ext cx="5886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/>
              <a:t>DB</a:t>
            </a:r>
            <a:r>
              <a:rPr lang="ko-KR" altLang="en-US" b="1" dirty="0"/>
              <a:t>형식은 </a:t>
            </a:r>
            <a:r>
              <a:rPr lang="en-US" altLang="ko-KR" b="1" dirty="0" err="1"/>
              <a:t>testDB</a:t>
            </a:r>
            <a:r>
              <a:rPr lang="en-US" altLang="ko-KR" b="1" dirty="0"/>
              <a:t> </a:t>
            </a:r>
            <a:r>
              <a:rPr lang="ko-KR" altLang="en-US" b="1" dirty="0"/>
              <a:t>참고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/>
              <a:t>모바일과</a:t>
            </a:r>
            <a:r>
              <a:rPr lang="ko-KR" altLang="en-US" b="1" dirty="0"/>
              <a:t> 웹의 입력 방법이 틀리기 때문에</a:t>
            </a:r>
            <a:r>
              <a:rPr lang="en-US" altLang="ko-KR" b="1" dirty="0"/>
              <a:t>, </a:t>
            </a:r>
            <a:r>
              <a:rPr lang="ko-KR" altLang="en-US" b="1" dirty="0"/>
              <a:t>명시를 해주어야 </a:t>
            </a:r>
            <a:r>
              <a:rPr lang="ko-KR" altLang="en-US" b="1" dirty="0" err="1"/>
              <a:t>상세보기시</a:t>
            </a:r>
            <a:r>
              <a:rPr lang="ko-KR" altLang="en-US" b="1" dirty="0"/>
              <a:t> 다른 </a:t>
            </a:r>
            <a:r>
              <a:rPr lang="en-US" altLang="ko-KR" b="1" dirty="0"/>
              <a:t>UI</a:t>
            </a:r>
            <a:r>
              <a:rPr lang="ko-KR" altLang="en-US" b="1" dirty="0"/>
              <a:t>를 </a:t>
            </a:r>
            <a:r>
              <a:rPr lang="ko-KR" altLang="en-US" b="1" dirty="0" err="1"/>
              <a:t>렌더링</a:t>
            </a:r>
            <a:r>
              <a:rPr lang="ko-KR" altLang="en-US" b="1" dirty="0"/>
              <a:t> 할 수 있음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en-US" altLang="ko-KR" b="1" dirty="0" err="1"/>
              <a:t>Summernote</a:t>
            </a:r>
            <a:r>
              <a:rPr lang="en-US" altLang="ko-KR" b="1" dirty="0"/>
              <a:t> </a:t>
            </a:r>
            <a:r>
              <a:rPr lang="ko-KR" altLang="en-US" b="1" dirty="0"/>
              <a:t>동영상</a:t>
            </a:r>
            <a:r>
              <a:rPr lang="en-US" altLang="ko-KR" b="1" dirty="0"/>
              <a:t>/</a:t>
            </a:r>
            <a:r>
              <a:rPr lang="ko-KR" altLang="en-US" b="1" dirty="0"/>
              <a:t>이미지 업로드는 링크 업로드만 가능함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입력사항은 </a:t>
            </a:r>
            <a:r>
              <a:rPr lang="en-US" altLang="ko-KR" b="1" dirty="0"/>
              <a:t>DB</a:t>
            </a:r>
            <a:r>
              <a:rPr lang="ko-KR" altLang="en-US" b="1" dirty="0"/>
              <a:t>보고 확인 할 것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 </a:t>
            </a:r>
            <a:r>
              <a:rPr lang="ko-KR" altLang="en-US" b="1" dirty="0" err="1"/>
              <a:t>등록시</a:t>
            </a:r>
            <a:r>
              <a:rPr lang="ko-KR" altLang="en-US" b="1" dirty="0"/>
              <a:t> </a:t>
            </a:r>
            <a:r>
              <a:rPr lang="ko-KR" altLang="en-US" b="1" dirty="0" err="1"/>
              <a:t>스키드마크</a:t>
            </a:r>
            <a:r>
              <a:rPr lang="ko-KR" altLang="en-US" b="1" dirty="0"/>
              <a:t> 자동합성기능이 필요하다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이미지회전문제 해결을 위한 </a:t>
            </a:r>
            <a:r>
              <a:rPr lang="en-US" altLang="ko-KR" b="1" dirty="0" err="1"/>
              <a:t>exif</a:t>
            </a:r>
            <a:r>
              <a:rPr lang="en-US" altLang="ko-KR" b="1" dirty="0"/>
              <a:t> </a:t>
            </a:r>
            <a:r>
              <a:rPr lang="ko-KR" altLang="en-US" b="1" dirty="0"/>
              <a:t>변환기능 추가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1320921"/>
            <a:ext cx="5062088" cy="7978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0534" y="1088508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21833" y="138885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321833" y="1767913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7686" y="2380312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360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5" y="3139492"/>
            <a:ext cx="5062088" cy="7978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1833" y="3207425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321833" y="3586484"/>
            <a:ext cx="379562" cy="18978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35" y="791418"/>
            <a:ext cx="5409937" cy="23318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835030" y="3999944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작성하기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23651" y="3999944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작성 취소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3357" y="5495673"/>
            <a:ext cx="1149384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성공시</a:t>
            </a:r>
            <a:r>
              <a:rPr lang="ko-KR" altLang="en-US" b="1" dirty="0"/>
              <a:t> </a:t>
            </a:r>
            <a:r>
              <a:rPr lang="en-US" altLang="ko-KR" b="1" dirty="0"/>
              <a:t>: redirect(/post/room/[</a:t>
            </a:r>
            <a:r>
              <a:rPr lang="en-US" altLang="ko-KR" b="1" dirty="0" err="1"/>
              <a:t>postID</a:t>
            </a:r>
            <a:r>
              <a:rPr lang="en-US" altLang="ko-KR" b="1" dirty="0"/>
              <a:t>])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업로드 </a:t>
            </a:r>
            <a:r>
              <a:rPr lang="ko-KR" altLang="en-US" b="1" dirty="0" err="1"/>
              <a:t>실패시</a:t>
            </a:r>
            <a:r>
              <a:rPr lang="ko-KR" altLang="en-US" b="1" dirty="0"/>
              <a:t> </a:t>
            </a:r>
            <a:r>
              <a:rPr lang="en-US" altLang="ko-KR" b="1" dirty="0"/>
              <a:t>: alert(“</a:t>
            </a:r>
            <a:r>
              <a:rPr lang="ko-KR" altLang="en-US" b="1" dirty="0"/>
              <a:t>글 작성이 실패하였습니다</a:t>
            </a:r>
            <a:r>
              <a:rPr lang="en-US" altLang="ko-KR" b="1" dirty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필수입력정보</a:t>
            </a:r>
            <a:r>
              <a:rPr lang="en-US" altLang="ko-KR" b="1" dirty="0"/>
              <a:t>(required) : </a:t>
            </a:r>
            <a:r>
              <a:rPr lang="ko-KR" altLang="en-US" b="1" dirty="0"/>
              <a:t>위치정보</a:t>
            </a:r>
            <a:r>
              <a:rPr lang="en-US" altLang="ko-KR" b="1" dirty="0"/>
              <a:t>(</a:t>
            </a:r>
            <a:r>
              <a:rPr lang="ko-KR" altLang="en-US" b="1" dirty="0"/>
              <a:t>주소</a:t>
            </a:r>
            <a:r>
              <a:rPr lang="en-US" altLang="ko-KR" b="1" dirty="0"/>
              <a:t>, </a:t>
            </a:r>
            <a:r>
              <a:rPr lang="ko-KR" altLang="en-US" b="1" dirty="0" err="1"/>
              <a:t>방구조</a:t>
            </a:r>
            <a:r>
              <a:rPr lang="en-US" altLang="ko-KR" b="1" dirty="0"/>
              <a:t>, 360 </a:t>
            </a:r>
            <a:r>
              <a:rPr lang="ko-KR" altLang="en-US" b="1" dirty="0"/>
              <a:t>사진</a:t>
            </a:r>
            <a:r>
              <a:rPr lang="en-US" altLang="ko-KR" b="1" dirty="0"/>
              <a:t>[], </a:t>
            </a:r>
            <a:r>
              <a:rPr lang="ko-KR" altLang="en-US" b="1" dirty="0"/>
              <a:t>글 공개</a:t>
            </a:r>
            <a:r>
              <a:rPr lang="en-US" altLang="ko-KR" b="1" dirty="0"/>
              <a:t>/</a:t>
            </a:r>
            <a:r>
              <a:rPr lang="ko-KR" altLang="en-US" b="1" dirty="0"/>
              <a:t>비공개 여부</a:t>
            </a:r>
            <a:r>
              <a:rPr lang="en-US" altLang="ko-KR" b="1" dirty="0"/>
              <a:t>)</a:t>
            </a:r>
          </a:p>
        </p:txBody>
      </p:sp>
      <p:cxnSp>
        <p:nvCxnSpPr>
          <p:cNvPr id="24" name="직선 화살표 연결선 23"/>
          <p:cNvCxnSpPr>
            <a:stCxn id="26" idx="2"/>
          </p:cNvCxnSpPr>
          <p:nvPr/>
        </p:nvCxnSpPr>
        <p:spPr>
          <a:xfrm>
            <a:off x="3127121" y="2102415"/>
            <a:ext cx="340696" cy="1568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025952" y="2107312"/>
            <a:ext cx="3625012" cy="3227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Jquery</a:t>
            </a:r>
            <a:r>
              <a:rPr lang="en-US" altLang="ko-KR" sz="1050" dirty="0"/>
              <a:t> file upload 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algn="ctr"/>
            <a:r>
              <a:rPr lang="en-US" altLang="ko-KR" sz="1050" dirty="0"/>
              <a:t>http://blueimp.github.io/jQuery-File-Upload/index.html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635219" y="1361676"/>
            <a:ext cx="4983804" cy="74073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6" y="2551392"/>
            <a:ext cx="5238750" cy="60007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74519" y="2625548"/>
            <a:ext cx="4443845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사진 용량은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장당 최대 </a:t>
            </a:r>
            <a:r>
              <a:rPr lang="en-US" altLang="ko-KR" sz="1100" b="1" dirty="0"/>
              <a:t>30M, </a:t>
            </a:r>
            <a:r>
              <a:rPr lang="ko-KR" altLang="en-US" sz="1100" b="1" dirty="0"/>
              <a:t>최대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장까지 등록이 가능합니다</a:t>
            </a:r>
            <a:r>
              <a:rPr lang="en-US" altLang="ko-KR" sz="1100" b="1" dirty="0"/>
              <a:t>.</a:t>
            </a:r>
          </a:p>
          <a:p>
            <a:r>
              <a:rPr lang="en-US" altLang="ko-KR" sz="1100" b="1" dirty="0"/>
              <a:t>- </a:t>
            </a:r>
            <a:r>
              <a:rPr lang="ko-KR" altLang="en-US" sz="1100" b="1" dirty="0"/>
              <a:t>많은 사진을 등록할 경우 업로드 시간이 다소 지연될 수 있습니다</a:t>
            </a:r>
            <a:r>
              <a:rPr lang="en-US" altLang="ko-KR" sz="1100" b="1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VR</a:t>
            </a:r>
            <a:r>
              <a:rPr lang="ko-KR" altLang="en-US" b="1" dirty="0"/>
              <a:t>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60009" y="2723666"/>
            <a:ext cx="3025187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VR</a:t>
            </a:r>
            <a:r>
              <a:rPr lang="ko-KR" altLang="en-US" dirty="0"/>
              <a:t>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</a:t>
            </a:r>
            <a:r>
              <a:rPr lang="en-US" altLang="ko-KR" dirty="0"/>
              <a:t>VR</a:t>
            </a:r>
            <a:r>
              <a:rPr lang="ko-KR" altLang="en-US" dirty="0"/>
              <a:t>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기본정보입력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15911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73" y="2652112"/>
            <a:ext cx="1841714" cy="282026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064" y="3152005"/>
            <a:ext cx="1842224" cy="7221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582758"/>
            <a:ext cx="1244250" cy="27018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2861480"/>
            <a:ext cx="1244250" cy="270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126457"/>
            <a:ext cx="1244250" cy="2701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563" y="3391434"/>
            <a:ext cx="1244250" cy="27018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815" y="3654340"/>
            <a:ext cx="1244250" cy="270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34948" y="2596503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734948" y="284903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734948" y="3125630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732596" y="34142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736983" y="366902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17" y="3887039"/>
            <a:ext cx="1244250" cy="27018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43885" y="3901727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71874" y="264066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609" y="2483170"/>
            <a:ext cx="1841714" cy="28202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100" y="2983063"/>
            <a:ext cx="1842224" cy="72211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413816"/>
            <a:ext cx="1244250" cy="27018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692538"/>
            <a:ext cx="1244250" cy="27018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2957515"/>
            <a:ext cx="1244250" cy="27018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599" y="3222492"/>
            <a:ext cx="1244250" cy="27018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851" y="3485398"/>
            <a:ext cx="1244250" cy="27018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98984" y="2427561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98984" y="2680089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방</a:t>
            </a:r>
            <a:r>
              <a:rPr lang="en-US" altLang="ko-KR" sz="1100" dirty="0"/>
              <a:t>/</a:t>
            </a:r>
            <a:r>
              <a:rPr lang="ko-KR" altLang="en-US" sz="1100" dirty="0"/>
              <a:t>부동산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8984" y="2956688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숙박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96632" y="32452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관광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01019" y="3500086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인테리어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53" y="3718097"/>
            <a:ext cx="1244250" cy="27018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07921" y="3732785"/>
            <a:ext cx="878220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항공사진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358489" y="2269067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872314" y="2127643"/>
            <a:ext cx="1357324" cy="214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877123" y="2381623"/>
            <a:ext cx="1352516" cy="16066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화살표 연결선 74"/>
          <p:cNvCxnSpPr>
            <a:stCxn id="74" idx="1"/>
            <a:endCxn id="76" idx="0"/>
          </p:cNvCxnSpPr>
          <p:nvPr/>
        </p:nvCxnSpPr>
        <p:spPr>
          <a:xfrm flipH="1">
            <a:off x="3567436" y="3184950"/>
            <a:ext cx="309687" cy="7148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3252689" y="3256435"/>
            <a:ext cx="629493" cy="181410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radio</a:t>
            </a:r>
            <a:endParaRPr lang="ko-KR" altLang="en-US" sz="12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72898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- </a:t>
            </a:r>
            <a:r>
              <a:rPr lang="ko-KR" altLang="en-US" b="1" dirty="0"/>
              <a:t>일반사진선택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3420" y="5375289"/>
            <a:ext cx="552969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 입력사항은 </a:t>
            </a:r>
            <a:r>
              <a:rPr lang="en-US" altLang="ko-KR" sz="1100" b="1" dirty="0"/>
              <a:t>DB</a:t>
            </a:r>
            <a:r>
              <a:rPr lang="ko-KR" altLang="en-US" sz="1100" b="1" dirty="0"/>
              <a:t>보고 확인 할 것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비공개메모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secret_note</a:t>
            </a:r>
            <a:r>
              <a:rPr lang="en-US" altLang="ko-KR" sz="1100" b="1" dirty="0"/>
              <a:t>) : </a:t>
            </a:r>
            <a:r>
              <a:rPr lang="ko-KR" altLang="en-US" sz="1100" b="1" dirty="0" err="1"/>
              <a:t>영업시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쓸일이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있을듯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간단한 메모나 </a:t>
            </a:r>
            <a:r>
              <a:rPr lang="ko-KR" altLang="en-US" sz="1100" b="1" dirty="0" err="1"/>
              <a:t>입력등</a:t>
            </a: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필수입력사항 꼭 확인하기</a:t>
            </a:r>
            <a:r>
              <a:rPr lang="en-US" altLang="ko-KR" sz="1100" b="1" dirty="0"/>
              <a:t>!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72645" y="2723666"/>
            <a:ext cx="3199915" cy="923330"/>
          </a:xfrm>
          <a:prstGeom prst="rect">
            <a:avLst/>
          </a:prstGeom>
          <a:solidFill>
            <a:srgbClr val="D0CECE">
              <a:alpha val="4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일반사진을 여기로 끌어 놓기</a:t>
            </a:r>
            <a:endParaRPr lang="en-US" altLang="ko-KR" dirty="0"/>
          </a:p>
          <a:p>
            <a:pPr algn="ctr"/>
            <a:r>
              <a:rPr lang="ko-KR" altLang="en-US" dirty="0"/>
              <a:t>또는</a:t>
            </a:r>
            <a:endParaRPr lang="en-US" altLang="ko-KR" dirty="0"/>
          </a:p>
          <a:p>
            <a:pPr algn="ctr"/>
            <a:r>
              <a:rPr lang="ko-KR" altLang="en-US" dirty="0" err="1"/>
              <a:t>업로드할</a:t>
            </a:r>
            <a:r>
              <a:rPr lang="ko-KR" altLang="en-US" dirty="0"/>
              <a:t> 일반사진 및 선택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41600" y="3646996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135511" y="5690760"/>
            <a:ext cx="55296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4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6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https://blueimp.github.io/jQuery-File-Upload/index.html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6" y="1346183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1" y="1599609"/>
            <a:ext cx="5424152" cy="309330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2809607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8945220" y="3914666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2123921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1170824" y="1612511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1699907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1678526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470400" y="3786285"/>
            <a:ext cx="1083733" cy="2547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사진 선택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1617586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61" y="2332146"/>
            <a:ext cx="4733983" cy="83443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</p:spTree>
    <p:extLst>
      <p:ext uri="{BB962C8B-B14F-4D97-AF65-F5344CB8AC3E}">
        <p14:creationId xmlns:p14="http://schemas.microsoft.com/office/powerpoint/2010/main" val="1056402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(1) – </a:t>
            </a:r>
            <a:r>
              <a:rPr lang="ko-KR" altLang="en-US" b="1" dirty="0"/>
              <a:t>추가정보입력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9560" y="4902780"/>
            <a:ext cx="552969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sz="1100" dirty="0">
                <a:hlinkClick r:id="rId2"/>
              </a:rPr>
              <a:t>https://alvarotrigo.com/fullPage/examples/fixedHeaders.html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3"/>
              </a:rPr>
              <a:t>https://github.com/alvarotrigo/fullPage.js#methods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4"/>
              </a:rPr>
              <a:t>http://dev.moblab.kr/canvas-theme/HTML/component-radios-switches.html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>
                <a:hlinkClick r:id="rId5"/>
              </a:rPr>
              <a:t>https://blueimp.github.io/jQuery-File-Upload/index.html</a:t>
            </a:r>
            <a:endParaRPr lang="en-US" altLang="ko-KR" sz="1100" b="1" dirty="0"/>
          </a:p>
          <a:p>
            <a:pPr marL="171450" indent="-171450">
              <a:buFontTx/>
              <a:buChar char="-"/>
            </a:pPr>
            <a:r>
              <a:rPr lang="en-US" altLang="ko-KR" sz="1100" b="1" dirty="0"/>
              <a:t>https://alvarotrigo.com/fullPage/extensions/scrolloverflow-reset.html#secondPage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5" y="1333281"/>
            <a:ext cx="5409937" cy="233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20" y="1586707"/>
            <a:ext cx="5424152" cy="30933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1067" y="2796705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098449" y="3901764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75556" y="2111019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31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4560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2405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다음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9256" y="1687005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931956" y="1665624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6" y="296316"/>
            <a:ext cx="5409937" cy="23318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1" y="549742"/>
            <a:ext cx="5424152" cy="518501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607838" y="1759740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306100" y="2878004"/>
            <a:ext cx="4048593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22327" y="1074054"/>
            <a:ext cx="2557886" cy="55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3999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99237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</a:t>
            </a: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7206027" y="650040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778727" y="628659"/>
            <a:ext cx="699911" cy="424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10531967" y="56771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00823" y="1599609"/>
            <a:ext cx="546771" cy="19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9913" y="2300487"/>
            <a:ext cx="5089172" cy="1703043"/>
            <a:chOff x="803981" y="2194968"/>
            <a:chExt cx="5962660" cy="199534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2131" y="2486187"/>
              <a:ext cx="219075" cy="23812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210" y="3180517"/>
              <a:ext cx="2352675" cy="5048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266355" y="3117839"/>
              <a:ext cx="703945" cy="297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월세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3981" y="2252480"/>
              <a:ext cx="2343150" cy="50482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249" y="3110160"/>
              <a:ext cx="2343150" cy="55245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5569190" y="2473942"/>
              <a:ext cx="171906" cy="23900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821723" y="2757979"/>
              <a:ext cx="59449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※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연세일 경우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월세에 </a:t>
              </a:r>
              <a:r>
                <a:rPr lang="en-US" altLang="ko-KR" sz="1200" dirty="0">
                  <a:solidFill>
                    <a:srgbClr val="EC5848"/>
                  </a:solidFill>
                  <a:latin typeface="Nanum Gothic"/>
                </a:rPr>
                <a:t>1</a:t>
              </a:r>
              <a:r>
                <a:rPr lang="ko-KR" altLang="en-US" sz="1200" dirty="0">
                  <a:solidFill>
                    <a:srgbClr val="EC5848"/>
                  </a:solidFill>
                  <a:latin typeface="Nanum Gothic"/>
                </a:rPr>
                <a:t>년치 임대료를 입력하세요</a:t>
              </a:r>
              <a:endParaRPr lang="ko-KR" alt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61679" y="2194968"/>
              <a:ext cx="859365" cy="2884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거래종류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334119" y="2480482"/>
              <a:ext cx="2167087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전세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월세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연세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매매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318" y="2417233"/>
              <a:ext cx="895350" cy="352425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3334119" y="2435951"/>
              <a:ext cx="2194097" cy="321354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/>
            <p:cNvCxnSpPr>
              <a:stCxn id="41" idx="2"/>
              <a:endCxn id="43" idx="0"/>
            </p:cNvCxnSpPr>
            <p:nvPr/>
          </p:nvCxnSpPr>
          <p:spPr>
            <a:xfrm>
              <a:off x="4431167" y="2757306"/>
              <a:ext cx="576804" cy="1197985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817428" y="3955291"/>
              <a:ext cx="2381085" cy="23502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959251" y="1089603"/>
            <a:ext cx="5466074" cy="2028127"/>
            <a:chOff x="5462721" y="154655"/>
            <a:chExt cx="6553875" cy="243174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3"/>
            <a:srcRect t="55018"/>
            <a:stretch/>
          </p:blipFill>
          <p:spPr>
            <a:xfrm>
              <a:off x="6570730" y="508000"/>
              <a:ext cx="5278643" cy="2055073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6552747" y="154655"/>
              <a:ext cx="5463849" cy="304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※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검색 결과에 반영되며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, </a:t>
              </a:r>
              <a:r>
                <a:rPr lang="ko-KR" altLang="en-US" sz="1050" dirty="0">
                  <a:solidFill>
                    <a:srgbClr val="EC5848"/>
                  </a:solidFill>
                  <a:latin typeface="Nanum Gothic"/>
                </a:rPr>
                <a:t>고객에게 더 자세한 정보를 제공할 수 있습니다</a:t>
              </a:r>
              <a:r>
                <a:rPr lang="en-US" altLang="ko-KR" sz="1050" dirty="0">
                  <a:solidFill>
                    <a:srgbClr val="EC5848"/>
                  </a:solidFill>
                  <a:latin typeface="Nanum Gothic"/>
                </a:rPr>
                <a:t>.</a:t>
              </a:r>
              <a:endParaRPr lang="ko-KR" altLang="en-US" sz="1050" dirty="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653265" y="1757590"/>
              <a:ext cx="4840647" cy="265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385226" y="2042505"/>
              <a:ext cx="4511377" cy="516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100" b="1" dirty="0"/>
                <a:t>인터넷</a:t>
              </a:r>
              <a:r>
                <a:rPr lang="en-US" altLang="ko-KR" sz="1100" b="1" dirty="0"/>
                <a:t>, TV, </a:t>
              </a:r>
              <a:r>
                <a:rPr lang="ko-KR" altLang="en-US" sz="1100" b="1" dirty="0"/>
                <a:t>세탁기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에어컨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침대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책상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옷장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냉장고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가스레인지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전자레인지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신발장</a:t>
              </a:r>
              <a:r>
                <a:rPr lang="en-US" altLang="ko-KR" sz="1100" b="1" dirty="0"/>
                <a:t>, </a:t>
              </a:r>
              <a:r>
                <a:rPr lang="ko-KR" altLang="en-US" sz="1100" b="1" dirty="0" err="1"/>
                <a:t>전자도어락</a:t>
              </a:r>
              <a:r>
                <a:rPr lang="en-US" altLang="ko-KR" sz="1100" b="1" dirty="0"/>
                <a:t>, </a:t>
              </a:r>
              <a:r>
                <a:rPr lang="ko-KR" altLang="en-US" sz="1100" b="1" dirty="0"/>
                <a:t>비데</a:t>
              </a:r>
              <a:endParaRPr lang="en-US" altLang="ko-KR" sz="1100" b="1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653264" y="869845"/>
              <a:ext cx="4840647" cy="226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42408" y="841410"/>
              <a:ext cx="1897428" cy="312643"/>
              <a:chOff x="10067026" y="613020"/>
              <a:chExt cx="1897428" cy="312643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9"/>
              <a:srcRect t="30440"/>
              <a:stretch/>
            </p:blipFill>
            <p:spPr>
              <a:xfrm>
                <a:off x="10067026" y="613020"/>
                <a:ext cx="1897428" cy="28320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1608993" y="630596"/>
                <a:ext cx="35546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/>
                  <a:t>평</a:t>
                </a:r>
                <a:endParaRPr lang="ko-KR" altLang="en-US" sz="105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0088215" y="621216"/>
                <a:ext cx="1012756" cy="30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실내 평수</a:t>
                </a:r>
              </a:p>
            </p:txBody>
          </p:sp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9"/>
            <a:srcRect t="36572"/>
            <a:stretch/>
          </p:blipFill>
          <p:spPr>
            <a:xfrm>
              <a:off x="7376877" y="824939"/>
              <a:ext cx="2352675" cy="320204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9365618" y="858986"/>
              <a:ext cx="44074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층</a:t>
              </a:r>
              <a:endParaRPr lang="ko-KR" altLang="en-US" sz="1050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21604" y="853936"/>
              <a:ext cx="219075" cy="238125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7457860" y="858986"/>
              <a:ext cx="143880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지하 </a:t>
              </a:r>
              <a:r>
                <a:rPr lang="en-US" altLang="ko-KR" sz="800" dirty="0"/>
                <a:t>~ 20</a:t>
              </a:r>
              <a:r>
                <a:rPr lang="ko-KR" altLang="en-US" sz="800" dirty="0"/>
                <a:t>층 이상</a:t>
              </a:r>
              <a:r>
                <a:rPr lang="en-US" altLang="ko-KR" sz="800" dirty="0"/>
                <a:t> </a:t>
              </a:r>
              <a:endParaRPr lang="ko-KR" altLang="en-US" sz="105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52745" y="869845"/>
              <a:ext cx="1143822" cy="3044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해당 층수</a:t>
              </a: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406956" y="2053900"/>
              <a:ext cx="4489647" cy="53249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2" name="직선 화살표 연결선 111"/>
            <p:cNvCxnSpPr>
              <a:stCxn id="111" idx="1"/>
              <a:endCxn id="113" idx="2"/>
            </p:cNvCxnSpPr>
            <p:nvPr/>
          </p:nvCxnSpPr>
          <p:spPr>
            <a:xfrm flipH="1" flipV="1">
              <a:off x="6653264" y="1984600"/>
              <a:ext cx="753691" cy="33555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5462721" y="1524581"/>
              <a:ext cx="2381086" cy="460019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다중 체크가 가능한 체크박스로 구현</a:t>
              </a: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8790338" y="4928533"/>
            <a:ext cx="2772375" cy="777253"/>
          </a:xfrm>
          <a:prstGeom prst="rect">
            <a:avLst/>
          </a:prstGeom>
          <a:solidFill>
            <a:srgbClr val="1BB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6932114" y="579203"/>
            <a:ext cx="4792228" cy="4875796"/>
            <a:chOff x="6570731" y="-563760"/>
            <a:chExt cx="5758181" cy="5858595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11643496" y="-563760"/>
              <a:ext cx="685416" cy="2208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작성</a:t>
              </a:r>
              <a:endParaRPr lang="ko-KR" altLang="en-US" dirty="0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9601053" y="4991709"/>
              <a:ext cx="1319410" cy="2461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작성 취소</a:t>
              </a:r>
              <a:endParaRPr lang="ko-KR" altLang="en-US" dirty="0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0420708" y="2788265"/>
              <a:ext cx="1428665" cy="24383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공개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비공개</a:t>
              </a:r>
            </a:p>
          </p:txBody>
        </p: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0299" y="2768977"/>
              <a:ext cx="219075" cy="238125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0731" y="2763221"/>
              <a:ext cx="767265" cy="207369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0731" y="3053893"/>
              <a:ext cx="4927037" cy="224094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37996" y="3434140"/>
              <a:ext cx="4058487" cy="1230711"/>
            </a:xfrm>
            <a:prstGeom prst="rect">
              <a:avLst/>
            </a:prstGeom>
          </p:spPr>
        </p:pic>
        <p:sp>
          <p:nvSpPr>
            <p:cNvPr id="126" name="직사각형 125"/>
            <p:cNvSpPr/>
            <p:nvPr/>
          </p:nvSpPr>
          <p:spPr>
            <a:xfrm>
              <a:off x="6611594" y="3113680"/>
              <a:ext cx="569387" cy="246221"/>
            </a:xfrm>
            <a:prstGeom prst="rect">
              <a:avLst/>
            </a:prstGeom>
            <a:solidFill>
              <a:srgbClr val="ECF0F5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000" b="1" dirty="0" err="1"/>
                <a:t>소개글</a:t>
              </a:r>
              <a:endParaRPr lang="ko-KR" altLang="en-US" sz="1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235298" y="2704537"/>
              <a:ext cx="118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3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 목록 조회</a:t>
            </a:r>
            <a:r>
              <a:rPr lang="en-US" altLang="ko-KR" b="1" dirty="0"/>
              <a:t>(2)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업체명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err="1"/>
              <a:t>display_name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대표이미지 </a:t>
            </a:r>
            <a:r>
              <a:rPr lang="en-US" altLang="ko-KR" b="1" dirty="0"/>
              <a:t>: </a:t>
            </a:r>
            <a:r>
              <a:rPr lang="en-US" altLang="ko-KR" b="1" dirty="0" err="1"/>
              <a:t>profile_image_path</a:t>
            </a:r>
            <a:r>
              <a:rPr lang="en-US" altLang="ko-KR" b="1" dirty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게시물 </a:t>
            </a:r>
            <a:r>
              <a:rPr lang="ko-KR" altLang="en-US" b="1" dirty="0" err="1"/>
              <a:t>작성수</a:t>
            </a:r>
            <a:r>
              <a:rPr lang="en-US" altLang="ko-KR" b="1" dirty="0"/>
              <a:t>, </a:t>
            </a:r>
            <a:r>
              <a:rPr lang="ko-KR" altLang="en-US" b="1" dirty="0"/>
              <a:t>좋아요</a:t>
            </a:r>
            <a:r>
              <a:rPr lang="en-US" altLang="ko-KR" b="1" dirty="0"/>
              <a:t>, </a:t>
            </a:r>
            <a:r>
              <a:rPr lang="ko-KR" altLang="en-US" b="1" dirty="0"/>
              <a:t>회원등급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클릭시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내</a:t>
            </a:r>
            <a:r>
              <a:rPr lang="en-US" altLang="ko-KR" b="1" dirty="0"/>
              <a:t>(</a:t>
            </a:r>
            <a:r>
              <a:rPr lang="ko-KR" altLang="en-US" b="1" dirty="0"/>
              <a:t>회원</a:t>
            </a:r>
            <a:r>
              <a:rPr lang="en-US" altLang="ko-KR" b="1" dirty="0"/>
              <a:t>)</a:t>
            </a:r>
            <a:r>
              <a:rPr lang="ko-KR" altLang="en-US" b="1" dirty="0"/>
              <a:t> 정보 상세보기</a:t>
            </a:r>
            <a:r>
              <a:rPr lang="en-US" altLang="ko-KR" b="1" dirty="0"/>
              <a:t>” </a:t>
            </a:r>
            <a:r>
              <a:rPr lang="ko-KR" altLang="en-US" b="1" dirty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한 페이지당 </a:t>
            </a:r>
            <a:r>
              <a:rPr lang="en-US" altLang="ko-KR" b="1" dirty="0"/>
              <a:t>12</a:t>
            </a:r>
            <a:r>
              <a:rPr lang="ko-KR" altLang="en-US" b="1" dirty="0"/>
              <a:t>개씩 뿌려주자</a:t>
            </a:r>
            <a:endParaRPr lang="en-US" altLang="ko-KR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Pagination plugin </a:t>
            </a:r>
            <a:r>
              <a:rPr lang="ko-KR" altLang="en-US" sz="1400" dirty="0"/>
              <a:t>이용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대표</a:t>
            </a:r>
            <a:endParaRPr lang="en-US" altLang="ko-KR" dirty="0"/>
          </a:p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업체 명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좋아요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회원등급   </a:t>
            </a:r>
            <a:r>
              <a:rPr lang="en-US" altLang="ko-KR" sz="600" dirty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업체정보 상세보기</a:t>
            </a:r>
            <a:r>
              <a:rPr lang="en-US" altLang="ko-KR" b="1" dirty="0"/>
              <a:t>(2)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명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대표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설명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시공 분야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/>
                <a:t>주력 시공범위</a:t>
              </a:r>
              <a:endParaRPr lang="en-US" altLang="ko-KR" sz="1000" dirty="0"/>
            </a:p>
            <a:p>
              <a:r>
                <a:rPr lang="ko-KR" altLang="en-US" sz="1000" dirty="0"/>
                <a:t>주요 시공사례</a:t>
              </a:r>
              <a:endParaRPr lang="en-US" altLang="ko-KR" sz="10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차 후 개발</a:t>
              </a:r>
              <a:r>
                <a:rPr lang="en-US" altLang="ko-KR" sz="1000" dirty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명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업체 설명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시공 분야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/>
                <a:t>주력 시공범위</a:t>
              </a:r>
              <a:endParaRPr lang="en-US" altLang="ko-KR" sz="1000" dirty="0"/>
            </a:p>
            <a:p>
              <a:r>
                <a:rPr lang="ko-KR" altLang="en-US" sz="1000" dirty="0"/>
                <a:t>주요 시공사례</a:t>
              </a:r>
              <a:endParaRPr lang="en-US" altLang="ko-KR" sz="10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차 후 개발</a:t>
              </a:r>
              <a:r>
                <a:rPr lang="en-US" altLang="ko-KR" sz="1000" dirty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아직은 인테리어업자들이 들어온 상태가 아니기 때문에</a:t>
            </a:r>
            <a:r>
              <a:rPr lang="en-US" altLang="ko-KR" b="1" dirty="0"/>
              <a:t>, </a:t>
            </a:r>
            <a:r>
              <a:rPr lang="ko-KR" altLang="en-US" b="1" dirty="0"/>
              <a:t>대표이미지</a:t>
            </a:r>
            <a:r>
              <a:rPr lang="en-US" altLang="ko-KR" b="1" dirty="0"/>
              <a:t>, </a:t>
            </a:r>
            <a:r>
              <a:rPr lang="ko-KR" altLang="en-US" b="1" dirty="0"/>
              <a:t>업체명과 </a:t>
            </a:r>
            <a:r>
              <a:rPr lang="ko-KR" altLang="en-US" b="1" dirty="0" err="1"/>
              <a:t>소개글</a:t>
            </a:r>
            <a:r>
              <a:rPr lang="en-US" altLang="ko-KR" b="1" dirty="0"/>
              <a:t>(</a:t>
            </a:r>
            <a:r>
              <a:rPr lang="en-US" altLang="ko-KR" b="1" dirty="0" err="1"/>
              <a:t>intro_comment</a:t>
            </a:r>
            <a:r>
              <a:rPr lang="en-US" altLang="ko-KR" b="1" dirty="0"/>
              <a:t>), </a:t>
            </a:r>
            <a:r>
              <a:rPr lang="ko-KR" altLang="en-US" b="1" dirty="0"/>
              <a:t>업종</a:t>
            </a:r>
            <a:r>
              <a:rPr lang="en-US" altLang="ko-KR" b="1" dirty="0"/>
              <a:t>(business_type) </a:t>
            </a:r>
            <a:r>
              <a:rPr lang="ko-KR" altLang="en-US" b="1" dirty="0"/>
              <a:t>만 표시한다</a:t>
            </a:r>
            <a:r>
              <a:rPr lang="en-US" altLang="ko-KR" b="1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Contact-5.html</a:t>
            </a:r>
          </a:p>
          <a:p>
            <a:r>
              <a:rPr lang="en-US" altLang="ko-KR" dirty="0"/>
              <a:t>About-me.html</a:t>
            </a:r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업체정보 상세보기</a:t>
            </a:r>
            <a:r>
              <a:rPr lang="en-US" altLang="ko-KR" b="1" dirty="0"/>
              <a:t>(2) - </a:t>
            </a:r>
            <a:r>
              <a:rPr lang="ko-KR" altLang="en-US" b="1" dirty="0"/>
              <a:t>추가진행작업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기본적인 내용은 </a:t>
            </a:r>
            <a:r>
              <a:rPr lang="en-US" altLang="ko-KR" sz="1400" b="1" dirty="0"/>
              <a:t>“</a:t>
            </a:r>
            <a:r>
              <a:rPr lang="ko-KR" altLang="en-US" sz="1400" b="1" dirty="0"/>
              <a:t>회원정보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회원정보상세보기</a:t>
            </a:r>
            <a:r>
              <a:rPr lang="en-US" altLang="ko-KR" sz="1400" b="1" dirty="0"/>
              <a:t>”</a:t>
            </a:r>
            <a:r>
              <a:rPr lang="ko-KR" altLang="en-US" sz="1400" b="1" dirty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업체정보의 경우 사업종류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업체위치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지도</a:t>
            </a:r>
            <a:r>
              <a:rPr lang="en-US" altLang="ko-KR" sz="1400" b="1" dirty="0"/>
              <a:t>&amp;</a:t>
            </a:r>
            <a:r>
              <a:rPr lang="ko-KR" altLang="en-US" sz="1400" b="1" dirty="0" err="1"/>
              <a:t>로드뷰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 추가됨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나머지는 동일</a:t>
            </a:r>
            <a:endParaRPr lang="en-US" altLang="ko-KR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/>
              <a:t>사업종류 </a:t>
            </a:r>
            <a:r>
              <a:rPr lang="en-US" altLang="ko-KR" sz="500" dirty="0"/>
              <a:t>: </a:t>
            </a:r>
            <a:r>
              <a:rPr lang="ko-KR" altLang="en-US" sz="500" dirty="0"/>
              <a:t>공인중개사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/>
              <a:t>업체위치 </a:t>
            </a:r>
            <a:r>
              <a:rPr lang="en-US" altLang="ko-KR" sz="500" dirty="0"/>
              <a:t>:</a:t>
            </a:r>
            <a:r>
              <a:rPr lang="ko-KR" altLang="en-US" sz="500" dirty="0"/>
              <a:t>전북 전주시 덕진구 </a:t>
            </a:r>
            <a:r>
              <a:rPr lang="ko-KR" altLang="en-US" sz="500" dirty="0" err="1"/>
              <a:t>매봉</a:t>
            </a:r>
            <a:r>
              <a:rPr lang="en-US" altLang="ko-KR" sz="500" dirty="0"/>
              <a:t>4</a:t>
            </a:r>
            <a:r>
              <a:rPr lang="ko-KR" altLang="en-US" sz="500" dirty="0"/>
              <a:t>길 </a:t>
            </a:r>
            <a:r>
              <a:rPr lang="en-US" altLang="ko-KR" sz="500" dirty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지도로 보기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로드 뷰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연락 관련 리소스 연결하기</a:t>
            </a:r>
            <a:endParaRPr lang="en-US" altLang="ko-KR" sz="1050" dirty="0"/>
          </a:p>
          <a:p>
            <a:pPr algn="ctr"/>
            <a:r>
              <a:rPr lang="ko-KR" altLang="en-US" sz="1050" dirty="0"/>
              <a:t>전화</a:t>
            </a:r>
            <a:r>
              <a:rPr lang="en-US" altLang="ko-KR" sz="1050" dirty="0"/>
              <a:t>, </a:t>
            </a:r>
            <a:r>
              <a:rPr lang="ko-KR" altLang="en-US" sz="1050" dirty="0"/>
              <a:t>문자</a:t>
            </a:r>
            <a:r>
              <a:rPr lang="en-US" altLang="ko-KR" sz="1050" dirty="0"/>
              <a:t>, 1:1, </a:t>
            </a:r>
            <a:r>
              <a:rPr lang="ko-KR" altLang="en-US" sz="1050" dirty="0" err="1"/>
              <a:t>이메일</a:t>
            </a:r>
            <a:r>
              <a:rPr lang="en-US" altLang="ko-KR" sz="1050" dirty="0"/>
              <a:t>, SNS</a:t>
            </a:r>
            <a:r>
              <a:rPr lang="ko-KR" altLang="en-US" sz="1050" dirty="0"/>
              <a:t>등</a:t>
            </a:r>
            <a:endParaRPr lang="en-US" altLang="ko-KR" sz="1050" dirty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레벨</a:t>
            </a:r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“</a:t>
            </a:r>
            <a:r>
              <a:rPr lang="ko-KR" altLang="en-US" sz="1600" dirty="0"/>
              <a:t>우와</a:t>
            </a:r>
            <a:r>
              <a:rPr lang="en-US" altLang="ko-KR" sz="1600" dirty="0"/>
              <a:t>, </a:t>
            </a:r>
            <a:r>
              <a:rPr lang="ko-KR" altLang="en-US" sz="1600" dirty="0"/>
              <a:t>덕분에 </a:t>
            </a:r>
            <a:r>
              <a:rPr lang="en-US" altLang="ko-KR" sz="1600" dirty="0"/>
              <a:t>1</a:t>
            </a:r>
            <a:r>
              <a:rPr lang="ko-KR" altLang="en-US" sz="1600" dirty="0"/>
              <a:t>년 편하게 삽니다</a:t>
            </a:r>
            <a:r>
              <a:rPr lang="en-US" altLang="ko-KR" sz="1600" dirty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고객</a:t>
            </a:r>
            <a:r>
              <a:rPr lang="en-US" altLang="ko-KR" sz="500" dirty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최근 </a:t>
            </a:r>
            <a:r>
              <a:rPr lang="ko-KR" altLang="en-US" sz="1600" dirty="0" err="1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썸네일</a:t>
            </a:r>
            <a:r>
              <a:rPr lang="ko-KR" altLang="en-US" sz="800" dirty="0"/>
              <a:t> 이미지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Shortcodes </a:t>
            </a:r>
            <a:r>
              <a:rPr lang="ko-KR" altLang="en-US" sz="1500" b="1" dirty="0"/>
              <a:t>에서 각 </a:t>
            </a:r>
            <a:r>
              <a:rPr lang="en-US" altLang="ko-KR" sz="1500" b="1" dirty="0"/>
              <a:t>component </a:t>
            </a:r>
            <a:r>
              <a:rPr lang="ko-KR" altLang="en-US" sz="1500" b="1" dirty="0"/>
              <a:t>골라서 가져다 쓰기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기본 </a:t>
            </a:r>
            <a:r>
              <a:rPr lang="en-US" altLang="ko-KR" sz="1500" b="1" dirty="0"/>
              <a:t>multi-page layout </a:t>
            </a:r>
            <a:r>
              <a:rPr lang="ko-KR" altLang="en-US" sz="1500" b="1" dirty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#ff7473 </a:t>
            </a:r>
            <a:r>
              <a:rPr lang="ko-KR" altLang="en-US" sz="1500" b="1" dirty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Ver2.0</a:t>
            </a:r>
            <a:r>
              <a:rPr lang="ko-KR" altLang="en-US" sz="1500" b="1" dirty="0"/>
              <a:t>에서 </a:t>
            </a:r>
            <a:r>
              <a:rPr lang="en-US" altLang="ko-KR" sz="1500" b="1" dirty="0"/>
              <a:t>upgrade </a:t>
            </a:r>
            <a:r>
              <a:rPr lang="ko-KR" altLang="en-US" sz="1500" b="1" dirty="0"/>
              <a:t>차원에서 </a:t>
            </a:r>
            <a:r>
              <a:rPr lang="en-US" altLang="ko-KR" sz="1500" b="1" dirty="0"/>
              <a:t>ver2.1 </a:t>
            </a:r>
            <a:r>
              <a:rPr lang="ko-KR" altLang="en-US" sz="1500" b="1" dirty="0"/>
              <a:t>진행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메인페이지 제외 각 페이지 여백 통일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중요</a:t>
            </a:r>
            <a:r>
              <a:rPr lang="en-US" altLang="ko-KR" sz="15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/>
              <a:t>인테리어 </a:t>
            </a:r>
            <a:r>
              <a:rPr lang="en-US" altLang="ko-KR" sz="1500" b="1" dirty="0"/>
              <a:t>+ </a:t>
            </a:r>
            <a:r>
              <a:rPr lang="ko-KR" altLang="en-US" sz="1500" b="1" dirty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                   (</a:t>
            </a:r>
            <a:r>
              <a:rPr lang="ko-KR" altLang="en-US" sz="1500" b="1" dirty="0"/>
              <a:t>시간과 비용 고려</a:t>
            </a:r>
            <a:r>
              <a:rPr lang="en-US" altLang="ko-KR" sz="1500" b="1" dirty="0"/>
              <a:t>)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ver2.1 – </a:t>
            </a:r>
            <a:r>
              <a:rPr lang="ko-KR" altLang="en-US" b="1" dirty="0"/>
              <a:t>개발 참고사항</a:t>
            </a:r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아늑한 집 이용안내</a:t>
            </a:r>
            <a:r>
              <a:rPr lang="en-US" altLang="ko-KR" b="1" dirty="0"/>
              <a:t>(2)  - </a:t>
            </a:r>
            <a:r>
              <a:rPr lang="ko-KR" altLang="en-US" b="1" dirty="0"/>
              <a:t>디자이너 담당 </a:t>
            </a:r>
            <a:r>
              <a:rPr lang="en-US" altLang="ko-KR" b="1" dirty="0"/>
              <a:t>+ </a:t>
            </a:r>
            <a:r>
              <a:rPr lang="ko-KR" altLang="en-US" b="1" dirty="0"/>
              <a:t>개발담당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새로 구성해야 하는 페이지는 </a:t>
            </a:r>
            <a:endParaRPr lang="en-US" altLang="ko-KR" sz="1000" b="1" dirty="0"/>
          </a:p>
          <a:p>
            <a:r>
              <a:rPr lang="en-US" altLang="ko-KR" sz="1000" b="1" dirty="0"/>
              <a:t>Mainpage</a:t>
            </a:r>
            <a:r>
              <a:rPr lang="ko-KR" altLang="en-US" sz="1000" b="1" dirty="0"/>
              <a:t>에서 </a:t>
            </a:r>
            <a:r>
              <a:rPr lang="ko-KR" altLang="en-US" sz="1000" b="1" dirty="0" err="1"/>
              <a:t>라우팅</a:t>
            </a:r>
            <a:r>
              <a:rPr lang="ko-KR" altLang="en-US" sz="1000" b="1" dirty="0"/>
              <a:t> 설정</a:t>
            </a:r>
            <a:endParaRPr lang="en-US" altLang="ko-KR" sz="1000" b="1" dirty="0"/>
          </a:p>
          <a:p>
            <a:r>
              <a:rPr lang="ko-KR" altLang="en-US" sz="1000" b="1" dirty="0"/>
              <a:t>홈페이지 카테고리에 위치하고</a:t>
            </a:r>
            <a:endParaRPr lang="en-US" altLang="ko-KR" sz="1000" b="1" dirty="0"/>
          </a:p>
          <a:p>
            <a:r>
              <a:rPr lang="ko-KR" altLang="en-US" sz="1000" b="1" dirty="0"/>
              <a:t>기본적으로 디자인은 </a:t>
            </a:r>
            <a:r>
              <a:rPr lang="en-US" altLang="ko-KR" sz="1000" b="1" dirty="0"/>
              <a:t>cs6</a:t>
            </a:r>
            <a:r>
              <a:rPr lang="ko-KR" altLang="en-US" sz="1000" b="1" dirty="0"/>
              <a:t>로 제작하니 초기에는 공백페이지 생성</a:t>
            </a:r>
            <a:endParaRPr lang="en-US" altLang="ko-KR" sz="1000" b="1" dirty="0"/>
          </a:p>
          <a:p>
            <a:r>
              <a:rPr lang="ko-KR" altLang="en-US" sz="1000" b="1" dirty="0"/>
              <a:t> </a:t>
            </a:r>
            <a:endParaRPr lang="en-US" altLang="ko-KR" sz="1000" b="1" dirty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/>
              <a:t>나중에 </a:t>
            </a:r>
            <a:r>
              <a:rPr lang="en-US" altLang="ko-KR" sz="1000" b="1" u="sng" dirty="0"/>
              <a:t>cozyhouzz </a:t>
            </a:r>
            <a:r>
              <a:rPr lang="ko-KR" altLang="en-US" sz="1000" b="1" u="sng" dirty="0"/>
              <a:t>컨셉 설정하게 된다면 그때 페이지 레이아웃 조정</a:t>
            </a:r>
            <a:endParaRPr lang="en-US" altLang="ko-KR" sz="1000" b="1" u="sng" dirty="0"/>
          </a:p>
          <a:p>
            <a:r>
              <a:rPr lang="en-US" altLang="ko-KR" sz="1000" b="1" u="sng" dirty="0"/>
              <a:t>Services.html </a:t>
            </a:r>
            <a:r>
              <a:rPr lang="ko-KR" altLang="en-US" sz="1000" b="1" u="sng" dirty="0"/>
              <a:t>참조</a:t>
            </a:r>
            <a:endParaRPr lang="en-US" altLang="ko-KR" sz="1000" b="1" u="sng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컨설팅 정보 목록 조회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r>
              <a:rPr lang="ko-KR" altLang="en-US" b="1" dirty="0"/>
              <a:t>접수 현황 </a:t>
            </a:r>
            <a:r>
              <a:rPr lang="en-US" altLang="ko-KR" b="1" dirty="0"/>
              <a:t>: </a:t>
            </a:r>
            <a:r>
              <a:rPr lang="en-US" altLang="ko-KR" b="1" dirty="0" err="1"/>
              <a:t>consult_status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컨설팅 정보 입력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/>
              <a:t>일단 </a:t>
            </a:r>
            <a:r>
              <a:rPr lang="en-US" altLang="ko-KR" b="1" dirty="0"/>
              <a:t>text</a:t>
            </a:r>
            <a:r>
              <a:rPr lang="ko-KR" altLang="en-US" b="1" dirty="0"/>
              <a:t>만 입력한다</a:t>
            </a:r>
            <a:r>
              <a:rPr lang="en-US" altLang="ko-KR" b="1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/>
              <a:t>취소시</a:t>
            </a:r>
            <a:r>
              <a:rPr lang="ko-KR" altLang="en-US" b="1" dirty="0"/>
              <a:t> 입력 정보가 삭제된다는 안내표시</a:t>
            </a:r>
            <a:r>
              <a:rPr lang="en-US" altLang="ko-KR" b="1" dirty="0"/>
              <a:t>(alert)</a:t>
            </a:r>
            <a:r>
              <a:rPr lang="ko-KR" altLang="en-US" b="1" dirty="0"/>
              <a:t>를 한다</a:t>
            </a:r>
            <a:r>
              <a:rPr lang="en-US" altLang="ko-KR" b="1" dirty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 완료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 컨설팅 정보 수정</a:t>
            </a:r>
            <a:r>
              <a:rPr lang="en-US" altLang="ko-KR" b="1" dirty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ko-KR" altLang="en-US" b="1" dirty="0" err="1"/>
              <a:t>취소시</a:t>
            </a:r>
            <a:r>
              <a:rPr lang="ko-KR" altLang="en-US" b="1" dirty="0"/>
              <a:t> 입력 정보가 삭제된다는 안내표시</a:t>
            </a:r>
            <a:r>
              <a:rPr lang="en-US" altLang="ko-KR" b="1" dirty="0"/>
              <a:t>(alert)</a:t>
            </a:r>
            <a:r>
              <a:rPr lang="ko-KR" altLang="en-US" b="1" dirty="0"/>
              <a:t>를 한다</a:t>
            </a:r>
            <a:r>
              <a:rPr lang="en-US" altLang="ko-KR" b="1" dirty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내</a:t>
            </a:r>
            <a:r>
              <a:rPr lang="en-US" altLang="ko-KR" b="1" dirty="0"/>
              <a:t>)</a:t>
            </a:r>
            <a:r>
              <a:rPr lang="ko-KR" altLang="en-US" b="1" dirty="0"/>
              <a:t> 컨설팅 정보 상세보기</a:t>
            </a:r>
            <a:r>
              <a:rPr lang="en-US" altLang="ko-KR" b="1" dirty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채팅방식으로 </a:t>
            </a:r>
            <a:r>
              <a:rPr lang="ko-KR" altLang="en-US" b="1" dirty="0" err="1"/>
              <a:t>바꾸는게</a:t>
            </a:r>
            <a:r>
              <a:rPr lang="ko-KR" altLang="en-US" b="1" dirty="0"/>
              <a:t> 어떨까</a:t>
            </a:r>
            <a:r>
              <a:rPr lang="en-US" altLang="ko-KR" b="1" dirty="0"/>
              <a:t>???</a:t>
            </a:r>
          </a:p>
          <a:p>
            <a:r>
              <a:rPr lang="en-US" altLang="ko-KR" b="1" dirty="0"/>
              <a:t>(</a:t>
            </a:r>
            <a:r>
              <a:rPr lang="ko-KR" altLang="en-US" b="1" dirty="0" err="1"/>
              <a:t>알리바바같이</a:t>
            </a:r>
            <a:r>
              <a:rPr lang="en-US" altLang="ko-KR" b="1" dirty="0"/>
              <a:t>, </a:t>
            </a:r>
            <a:r>
              <a:rPr lang="ko-KR" altLang="en-US" b="1" dirty="0" err="1"/>
              <a:t>컨설팅이란게</a:t>
            </a:r>
            <a:r>
              <a:rPr lang="ko-KR" altLang="en-US" b="1" dirty="0"/>
              <a:t> 그냥 </a:t>
            </a:r>
            <a:r>
              <a:rPr lang="en-US" altLang="ko-KR" b="1" dirty="0" err="1"/>
              <a:t>cozyhouzz</a:t>
            </a:r>
            <a:r>
              <a:rPr lang="ko-KR" altLang="en-US" b="1" dirty="0"/>
              <a:t>라는 </a:t>
            </a: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1:1 </a:t>
            </a:r>
            <a:r>
              <a:rPr lang="ko-KR" altLang="en-US" b="1" dirty="0"/>
              <a:t>상담을 하는 기능이라고 생각하면 쉬울 것 같기도 하다</a:t>
            </a:r>
            <a:r>
              <a:rPr lang="en-US" altLang="ko-KR" b="1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cozy (2017)</a:t>
            </a:r>
          </a:p>
          <a:p>
            <a:r>
              <a:rPr lang="en-US" altLang="ko-KR" dirty="0"/>
              <a:t>-20~30</a:t>
            </a:r>
            <a:r>
              <a:rPr lang="ko-KR" altLang="en-US" dirty="0"/>
              <a:t>대를 위한 </a:t>
            </a:r>
            <a:r>
              <a:rPr lang="en-US" altLang="ko-KR" dirty="0"/>
              <a:t>care service</a:t>
            </a:r>
          </a:p>
          <a:p>
            <a:r>
              <a:rPr lang="en-US" altLang="ko-KR" dirty="0"/>
              <a:t>-interior </a:t>
            </a:r>
            <a:r>
              <a:rPr lang="ko-KR" altLang="en-US" dirty="0"/>
              <a:t>중심 </a:t>
            </a:r>
            <a:r>
              <a:rPr lang="en-US" altLang="ko-KR" dirty="0"/>
              <a:t>contents </a:t>
            </a:r>
            <a:r>
              <a:rPr lang="ko-KR" altLang="en-US" dirty="0"/>
              <a:t>생성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v2 </a:t>
            </a:r>
          </a:p>
          <a:p>
            <a:r>
              <a:rPr lang="en-US" altLang="ko-KR" dirty="0"/>
              <a:t>-  </a:t>
            </a:r>
            <a:r>
              <a:rPr lang="ko-KR" altLang="en-US" dirty="0"/>
              <a:t>방 정보 중계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Interior cs </a:t>
            </a:r>
            <a:r>
              <a:rPr lang="ko-KR" altLang="en-US" dirty="0"/>
              <a:t>정보누적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정부과제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v3 = </a:t>
            </a:r>
            <a:r>
              <a:rPr lang="ko-KR" altLang="en-US" dirty="0"/>
              <a:t>아늑한 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Interior </a:t>
            </a:r>
            <a:r>
              <a:rPr lang="ko-KR" altLang="en-US" dirty="0"/>
              <a:t>기반 플랫폼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수익모델 창출</a:t>
            </a:r>
            <a:r>
              <a:rPr lang="en-US" altLang="ko-KR" dirty="0"/>
              <a:t>(o2o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Cozy landing page</a:t>
            </a:r>
          </a:p>
          <a:p>
            <a:r>
              <a:rPr lang="en-US" altLang="ko-KR" dirty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Studio(content) v4</a:t>
            </a:r>
          </a:p>
          <a:p>
            <a:r>
              <a:rPr lang="en-US" altLang="ko-KR" dirty="0"/>
              <a:t>-ex) </a:t>
            </a:r>
            <a:r>
              <a:rPr lang="ko-KR" altLang="en-US" dirty="0"/>
              <a:t>중개거래전문 </a:t>
            </a:r>
            <a:r>
              <a:rPr lang="en-US" altLang="ko-KR" dirty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r>
              <a:rPr lang="ko-KR" altLang="en-US" dirty="0"/>
              <a:t>월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4~8</a:t>
            </a:r>
            <a:r>
              <a:rPr lang="ko-KR" altLang="en-US" dirty="0"/>
              <a:t>월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9~12</a:t>
            </a:r>
            <a:r>
              <a:rPr lang="ko-KR" altLang="en-US" dirty="0"/>
              <a:t>월</a:t>
            </a:r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0" y="935689"/>
            <a:ext cx="11401425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8452"/>
          <a:stretch/>
        </p:blipFill>
        <p:spPr>
          <a:xfrm>
            <a:off x="453420" y="1604512"/>
            <a:ext cx="11049000" cy="1453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5341019" y="4712125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39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</a:t>
            </a:r>
            <a:r>
              <a:rPr lang="ko-KR" altLang="en-US" b="1" dirty="0"/>
              <a:t>방</a:t>
            </a:r>
            <a:r>
              <a:rPr lang="en-US" altLang="ko-KR" b="1" dirty="0"/>
              <a:t>/</a:t>
            </a:r>
            <a:r>
              <a:rPr lang="ko-KR" altLang="en-US" b="1" dirty="0"/>
              <a:t>부동산</a:t>
            </a:r>
            <a:r>
              <a:rPr lang="en-US" altLang="ko-KR" b="1" dirty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79935"/>
            <a:ext cx="668849" cy="300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97244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453420" y="1621766"/>
            <a:ext cx="11049000" cy="143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지도</a:t>
            </a:r>
            <a:r>
              <a:rPr lang="en-US" altLang="ko-KR" b="1" dirty="0"/>
              <a:t>(NORMAL or </a:t>
            </a:r>
            <a:r>
              <a:rPr lang="ko-KR" altLang="en-US" b="1" dirty="0"/>
              <a:t>전체</a:t>
            </a:r>
            <a:r>
              <a:rPr lang="en-US" altLang="ko-KR" b="1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>
                <a:latin typeface="Arial" panose="020B0604020202020204" pitchFamily="34" charset="0"/>
              </a:rPr>
              <a:t>(</a:t>
            </a:r>
            <a:r>
              <a:rPr lang="ko-KR" altLang="en-US" sz="1500" b="1" u="sng" dirty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911499"/>
            <a:ext cx="11048999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39548"/>
          <a:stretch/>
        </p:blipFill>
        <p:spPr>
          <a:xfrm>
            <a:off x="453420" y="1794293"/>
            <a:ext cx="11049000" cy="142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header(1) – </a:t>
            </a:r>
            <a:r>
              <a:rPr lang="ko-KR" altLang="en-US" b="1" dirty="0"/>
              <a:t>사진</a:t>
            </a:r>
            <a:r>
              <a:rPr lang="en-US" altLang="ko-KR" b="1" dirty="0"/>
              <a:t>(</a:t>
            </a:r>
            <a:r>
              <a:rPr lang="ko-KR" altLang="en-US" b="1" dirty="0"/>
              <a:t>방</a:t>
            </a:r>
            <a:r>
              <a:rPr lang="en-US" altLang="ko-KR" b="1" dirty="0"/>
              <a:t>/</a:t>
            </a:r>
            <a:r>
              <a:rPr lang="ko-KR" altLang="en-US" b="1" dirty="0"/>
              <a:t>부동산</a:t>
            </a:r>
            <a:r>
              <a:rPr lang="en-US" altLang="ko-KR" b="1" dirty="0"/>
              <a:t>)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안내 배너가 있으면 디자이너와 상의해서 결정할 것</a:t>
            </a:r>
            <a:r>
              <a:rPr lang="en-US" altLang="ko-KR" b="1" u="sng" dirty="0"/>
              <a:t>!</a:t>
            </a:r>
          </a:p>
          <a:p>
            <a:r>
              <a:rPr lang="en-US" altLang="ko-KR" b="1" u="sng" dirty="0"/>
              <a:t>(</a:t>
            </a:r>
            <a:r>
              <a:rPr lang="ko-KR" altLang="en-US" b="1" u="sng" dirty="0"/>
              <a:t>디스플레이 </a:t>
            </a:r>
            <a:r>
              <a:rPr lang="ko-KR" altLang="en-US" b="1" u="sng" dirty="0" err="1"/>
              <a:t>사이즈별로</a:t>
            </a:r>
            <a:r>
              <a:rPr lang="ko-KR" altLang="en-US" b="1" u="sng" dirty="0"/>
              <a:t> 크기가 달라야 함</a:t>
            </a:r>
            <a:r>
              <a:rPr lang="en-US" altLang="ko-KR" b="1" u="sng" dirty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</a:p>
        </p:txBody>
      </p:sp>
      <p:sp>
        <p:nvSpPr>
          <p:cNvPr id="15" name="타원 14"/>
          <p:cNvSpPr/>
          <p:nvPr/>
        </p:nvSpPr>
        <p:spPr>
          <a:xfrm>
            <a:off x="557922" y="2041203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</a:t>
            </a:r>
            <a:r>
              <a:rPr lang="en-US" altLang="ko-KR" dirty="0"/>
              <a:t>/</a:t>
            </a:r>
            <a:r>
              <a:rPr lang="ko-KR" altLang="en-US" dirty="0"/>
              <a:t>부동산</a:t>
            </a:r>
          </a:p>
        </p:txBody>
      </p:sp>
      <p:sp>
        <p:nvSpPr>
          <p:cNvPr id="34" name="타원 33"/>
          <p:cNvSpPr/>
          <p:nvPr/>
        </p:nvSpPr>
        <p:spPr>
          <a:xfrm>
            <a:off x="1840987" y="20412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숙박시설</a:t>
            </a:r>
          </a:p>
        </p:txBody>
      </p:sp>
      <p:sp>
        <p:nvSpPr>
          <p:cNvPr id="35" name="타원 34"/>
          <p:cNvSpPr/>
          <p:nvPr/>
        </p:nvSpPr>
        <p:spPr>
          <a:xfrm>
            <a:off x="3124052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</a:t>
            </a:r>
          </a:p>
        </p:txBody>
      </p:sp>
      <p:sp>
        <p:nvSpPr>
          <p:cNvPr id="36" name="타원 35"/>
          <p:cNvSpPr/>
          <p:nvPr/>
        </p:nvSpPr>
        <p:spPr>
          <a:xfrm>
            <a:off x="5879904" y="200393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항공</a:t>
            </a:r>
          </a:p>
        </p:txBody>
      </p:sp>
      <p:sp>
        <p:nvSpPr>
          <p:cNvPr id="37" name="타원 36"/>
          <p:cNvSpPr/>
          <p:nvPr/>
        </p:nvSpPr>
        <p:spPr>
          <a:xfrm>
            <a:off x="4484373" y="2003933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인테리어</a:t>
            </a:r>
          </a:p>
        </p:txBody>
      </p:sp>
      <p:sp>
        <p:nvSpPr>
          <p:cNvPr id="38" name="타원 37"/>
          <p:cNvSpPr/>
          <p:nvPr/>
        </p:nvSpPr>
        <p:spPr>
          <a:xfrm>
            <a:off x="7373415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20412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20412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인기태그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819525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797196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396396"/>
            <a:ext cx="11048999" cy="400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r="91590" b="-16"/>
          <a:stretch/>
        </p:blipFill>
        <p:spPr>
          <a:xfrm>
            <a:off x="3738268" y="1462626"/>
            <a:ext cx="668849" cy="3009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18745" t="4764" r="30137" b="4268"/>
          <a:stretch/>
        </p:blipFill>
        <p:spPr>
          <a:xfrm>
            <a:off x="4407117" y="1479935"/>
            <a:ext cx="4065145" cy="2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2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36670</TotalTime>
  <Words>5355</Words>
  <Application>Microsoft Office PowerPoint</Application>
  <PresentationFormat>와이드스크린</PresentationFormat>
  <Paragraphs>1468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409</cp:revision>
  <cp:lastPrinted>2016-12-30T17:01:41Z</cp:lastPrinted>
  <dcterms:created xsi:type="dcterms:W3CDTF">2016-12-20T07:51:24Z</dcterms:created>
  <dcterms:modified xsi:type="dcterms:W3CDTF">2017-06-27T15:19:09Z</dcterms:modified>
</cp:coreProperties>
</file>